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27" r:id="rId5"/>
    <p:sldMasterId id="2147493666" r:id="rId6"/>
    <p:sldMasterId id="2147493679" r:id="rId7"/>
    <p:sldMasterId id="2147493695" r:id="rId8"/>
    <p:sldMasterId id="2147493708" r:id="rId9"/>
    <p:sldMasterId id="2147493722" r:id="rId10"/>
    <p:sldMasterId id="2147493734" r:id="rId11"/>
  </p:sldMasterIdLst>
  <p:notesMasterIdLst>
    <p:notesMasterId r:id="rId114"/>
  </p:notesMasterIdLst>
  <p:handoutMasterIdLst>
    <p:handoutMasterId r:id="rId115"/>
  </p:handoutMasterIdLst>
  <p:sldIdLst>
    <p:sldId id="854" r:id="rId12"/>
    <p:sldId id="1086" r:id="rId13"/>
    <p:sldId id="824" r:id="rId14"/>
    <p:sldId id="826" r:id="rId15"/>
    <p:sldId id="1048" r:id="rId16"/>
    <p:sldId id="369" r:id="rId17"/>
    <p:sldId id="370" r:id="rId18"/>
    <p:sldId id="371" r:id="rId19"/>
    <p:sldId id="372" r:id="rId20"/>
    <p:sldId id="373" r:id="rId21"/>
    <p:sldId id="1092" r:id="rId22"/>
    <p:sldId id="1052" r:id="rId23"/>
    <p:sldId id="1053" r:id="rId24"/>
    <p:sldId id="1054" r:id="rId25"/>
    <p:sldId id="1055" r:id="rId26"/>
    <p:sldId id="1056" r:id="rId27"/>
    <p:sldId id="1057" r:id="rId28"/>
    <p:sldId id="1058" r:id="rId29"/>
    <p:sldId id="1059" r:id="rId30"/>
    <p:sldId id="1023" r:id="rId31"/>
    <p:sldId id="1060" r:id="rId32"/>
    <p:sldId id="1061" r:id="rId33"/>
    <p:sldId id="1091" r:id="rId34"/>
    <p:sldId id="1094" r:id="rId35"/>
    <p:sldId id="1095" r:id="rId36"/>
    <p:sldId id="1096" r:id="rId37"/>
    <p:sldId id="1097" r:id="rId38"/>
    <p:sldId id="1072" r:id="rId39"/>
    <p:sldId id="1073" r:id="rId40"/>
    <p:sldId id="1074" r:id="rId41"/>
    <p:sldId id="257" r:id="rId42"/>
    <p:sldId id="1098" r:id="rId43"/>
    <p:sldId id="1099" r:id="rId44"/>
    <p:sldId id="1064" r:id="rId45"/>
    <p:sldId id="1100" r:id="rId46"/>
    <p:sldId id="1065" r:id="rId47"/>
    <p:sldId id="397" r:id="rId48"/>
    <p:sldId id="1068" r:id="rId49"/>
    <p:sldId id="399" r:id="rId50"/>
    <p:sldId id="1101" r:id="rId51"/>
    <p:sldId id="1066" r:id="rId52"/>
    <p:sldId id="368" r:id="rId53"/>
    <p:sldId id="1069" r:id="rId54"/>
    <p:sldId id="1111" r:id="rId55"/>
    <p:sldId id="395" r:id="rId56"/>
    <p:sldId id="396" r:id="rId57"/>
    <p:sldId id="1112" r:id="rId58"/>
    <p:sldId id="1108" r:id="rId59"/>
    <p:sldId id="402" r:id="rId60"/>
    <p:sldId id="381" r:id="rId61"/>
    <p:sldId id="1109" r:id="rId62"/>
    <p:sldId id="383" r:id="rId63"/>
    <p:sldId id="1110" r:id="rId64"/>
    <p:sldId id="1113" r:id="rId65"/>
    <p:sldId id="1114" r:id="rId66"/>
    <p:sldId id="1115" r:id="rId67"/>
    <p:sldId id="1116" r:id="rId68"/>
    <p:sldId id="1118" r:id="rId69"/>
    <p:sldId id="1117" r:id="rId70"/>
    <p:sldId id="426" r:id="rId71"/>
    <p:sldId id="643" r:id="rId72"/>
    <p:sldId id="644" r:id="rId73"/>
    <p:sldId id="646" r:id="rId74"/>
    <p:sldId id="645" r:id="rId75"/>
    <p:sldId id="647" r:id="rId76"/>
    <p:sldId id="648" r:id="rId77"/>
    <p:sldId id="452" r:id="rId78"/>
    <p:sldId id="427" r:id="rId79"/>
    <p:sldId id="430" r:id="rId80"/>
    <p:sldId id="431" r:id="rId81"/>
    <p:sldId id="432" r:id="rId82"/>
    <p:sldId id="1119" r:id="rId83"/>
    <p:sldId id="1120" r:id="rId84"/>
    <p:sldId id="1121" r:id="rId85"/>
    <p:sldId id="1122" r:id="rId86"/>
    <p:sldId id="1123" r:id="rId87"/>
    <p:sldId id="1124" r:id="rId88"/>
    <p:sldId id="1087" r:id="rId89"/>
    <p:sldId id="1125" r:id="rId90"/>
    <p:sldId id="462" r:id="rId91"/>
    <p:sldId id="464" r:id="rId92"/>
    <p:sldId id="465" r:id="rId93"/>
    <p:sldId id="466" r:id="rId94"/>
    <p:sldId id="467" r:id="rId95"/>
    <p:sldId id="468" r:id="rId96"/>
    <p:sldId id="469" r:id="rId97"/>
    <p:sldId id="393" r:id="rId98"/>
    <p:sldId id="394" r:id="rId99"/>
    <p:sldId id="1088" r:id="rId100"/>
    <p:sldId id="375" r:id="rId101"/>
    <p:sldId id="376" r:id="rId102"/>
    <p:sldId id="377" r:id="rId103"/>
    <p:sldId id="378" r:id="rId104"/>
    <p:sldId id="379" r:id="rId105"/>
    <p:sldId id="1021" r:id="rId106"/>
    <p:sldId id="1022" r:id="rId107"/>
    <p:sldId id="382" r:id="rId108"/>
    <p:sldId id="1089" r:id="rId109"/>
    <p:sldId id="384" r:id="rId110"/>
    <p:sldId id="387" r:id="rId111"/>
    <p:sldId id="1075" r:id="rId112"/>
    <p:sldId id="979" r:id="rId11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405"/>
    <p:restoredTop sz="96793"/>
  </p:normalViewPr>
  <p:slideViewPr>
    <p:cSldViewPr snapToObjects="1">
      <p:cViewPr varScale="1">
        <p:scale>
          <a:sx n="197" d="100"/>
          <a:sy n="197" d="100"/>
        </p:scale>
        <p:origin x="1216" y="16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14" d="100"/>
        <a:sy n="114" d="100"/>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117" Type="http://schemas.openxmlformats.org/officeDocument/2006/relationships/viewProps" Target="viewProps.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slide" Target="slides/slide101.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slide" Target="slides/slide102.xml"/><Relationship Id="rId118" Type="http://schemas.openxmlformats.org/officeDocument/2006/relationships/theme" Target="theme/theme1.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handoutMaster" Target="handoutMasters/handoutMaster1.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presProps" Target="presProps.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2/10/21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2/10/21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46147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404813" y="695325"/>
            <a:ext cx="6188075"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00791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9819F5B-7A32-4D84-A65B-6246CABB1E0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7587" name="Rectangle 2"/>
          <p:cNvSpPr>
            <a:spLocks noGrp="1" noRot="1" noChangeAspect="1" noChangeArrowheads="1" noTextEdit="1"/>
          </p:cNvSpPr>
          <p:nvPr>
            <p:ph type="sldImg"/>
          </p:nvPr>
        </p:nvSpPr>
        <p:spPr>
          <a:xfrm>
            <a:off x="404813" y="695325"/>
            <a:ext cx="6188075" cy="3481388"/>
          </a:xfrm>
          <a:ln/>
        </p:spPr>
      </p:sp>
      <p:sp>
        <p:nvSpPr>
          <p:cNvPr id="6758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08414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9F710CF-2C3A-4019-8007-D8C75860C40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5" name="Rectangle 2"/>
          <p:cNvSpPr>
            <a:spLocks noGrp="1" noRot="1" noChangeAspect="1" noChangeArrowheads="1" noTextEdit="1"/>
          </p:cNvSpPr>
          <p:nvPr>
            <p:ph type="sldImg"/>
          </p:nvPr>
        </p:nvSpPr>
        <p:spPr>
          <a:xfrm>
            <a:off x="404813" y="695325"/>
            <a:ext cx="6188075" cy="3481388"/>
          </a:xfrm>
          <a:ln/>
        </p:spPr>
      </p:sp>
      <p:sp>
        <p:nvSpPr>
          <p:cNvPr id="7475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60633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3857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31898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7456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E6A61727-5893-4388-9008-C2143E22BC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F81E613-5591-4D23-A0A6-D6157730738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C8BFB265-E11E-47B2-BE6B-C8A9F6A3E1F5}"/>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F62FBC9D-FE5C-4325-9C3D-F324D70ADD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463405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09862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65561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1618375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6EA8CD4-BE8A-459D-9D31-26FCFAB06D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7231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73558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1A0A2931-304C-4865-B2DC-2F6371DEAF7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3689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1" fontAlgn="base" latinLnBrk="0" hangingPunct="1">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787" rtl="0" eaLnBrk="1" fontAlgn="base" latinLnBrk="0" hangingPunct="1">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71166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30801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7040340-971D-4A83-83E8-822FA67F93D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07093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D3EC4A-6F15-43AE-AA3C-5A809172836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4121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499838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65983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9017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935860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AFD31E9-BE10-4267-BC2D-73ADA68037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xfrm>
            <a:off x="1177925" y="695325"/>
            <a:ext cx="4641850" cy="3481388"/>
          </a:xfrm>
          <a:ln/>
        </p:spPr>
      </p:sp>
      <p:sp>
        <p:nvSpPr>
          <p:cNvPr id="9523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75251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8583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64250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04CF4B-324E-46D0-BA47-9EB6AD9CA67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8307" name="Rectangle 2"/>
          <p:cNvSpPr>
            <a:spLocks noGrp="1" noRot="1" noChangeAspect="1" noChangeArrowheads="1" noTextEdit="1"/>
          </p:cNvSpPr>
          <p:nvPr>
            <p:ph type="sldImg"/>
          </p:nvPr>
        </p:nvSpPr>
        <p:spPr>
          <a:xfrm>
            <a:off x="1177925" y="695325"/>
            <a:ext cx="4641850" cy="3481388"/>
          </a:xfrm>
          <a:ln/>
        </p:spPr>
      </p:sp>
      <p:sp>
        <p:nvSpPr>
          <p:cNvPr id="98308"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5008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0967849-B9F5-4791-B1A9-03C13B8223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xfrm>
            <a:off x="1177925" y="695325"/>
            <a:ext cx="4641850" cy="3481388"/>
          </a:xfrm>
          <a:ln/>
        </p:spPr>
      </p:sp>
      <p:sp>
        <p:nvSpPr>
          <p:cNvPr id="99332"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4905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67AE9D-16D3-4C16-919A-75B127D37AD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xfrm>
            <a:off x="1177925" y="695325"/>
            <a:ext cx="4641850" cy="3481388"/>
          </a:xfrm>
          <a:ln/>
        </p:spPr>
      </p:sp>
      <p:sp>
        <p:nvSpPr>
          <p:cNvPr id="10035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473614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136618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766017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31730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992977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26568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0533522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3155540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8588109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59448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633276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9710327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E4AA371-DF05-42FF-99C9-D54AF61A2C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45172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879325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01C0836-68E5-499B-9488-51A72A955B8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01234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830243F-8686-4433-9701-9F34E8AC877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7347" name="Rectangle 2"/>
          <p:cNvSpPr>
            <a:spLocks noGrp="1" noRot="1" noChangeAspect="1" noChangeArrowheads="1" noTextEdit="1"/>
          </p:cNvSpPr>
          <p:nvPr>
            <p:ph type="sldImg"/>
          </p:nvPr>
        </p:nvSpPr>
        <p:spPr>
          <a:xfrm>
            <a:off x="404813" y="695325"/>
            <a:ext cx="6188075" cy="3481388"/>
          </a:xfrm>
          <a:ln/>
        </p:spPr>
      </p:sp>
      <p:sp>
        <p:nvSpPr>
          <p:cNvPr id="5734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739609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BD25D0B9-C0C0-40E8-996B-37789D8CE8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258254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36294EE-9918-45CD-8B30-53914648990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532754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494746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404670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122900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1EC66B5-496A-4DFA-A4FD-C9C9DB7497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90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9810" name="Rectangle 2"/>
          <p:cNvSpPr>
            <a:spLocks noGrp="1" noRot="1" noChangeAspect="1" noChangeArrowheads="1" noTextEdit="1"/>
          </p:cNvSpPr>
          <p:nvPr>
            <p:ph type="sldImg"/>
          </p:nvPr>
        </p:nvSpPr>
        <p:spPr>
          <a:xfrm>
            <a:off x="1187450" y="703263"/>
            <a:ext cx="4622800" cy="3467100"/>
          </a:xfrm>
          <a:ln/>
        </p:spPr>
      </p:sp>
      <p:sp>
        <p:nvSpPr>
          <p:cNvPr id="11981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677315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C28A594-5C4C-4CC5-9AFF-729E174611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91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0834" name="Rectangle 2"/>
          <p:cNvSpPr>
            <a:spLocks noGrp="1" noRot="1" noChangeAspect="1" noChangeArrowheads="1" noTextEdit="1"/>
          </p:cNvSpPr>
          <p:nvPr>
            <p:ph type="sldImg"/>
          </p:nvPr>
        </p:nvSpPr>
        <p:spPr>
          <a:xfrm>
            <a:off x="1187450" y="703263"/>
            <a:ext cx="4622800" cy="3467100"/>
          </a:xfrm>
          <a:ln/>
        </p:spPr>
      </p:sp>
      <p:sp>
        <p:nvSpPr>
          <p:cNvPr id="12083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730999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587C772-E716-48B1-8B14-2B8B491527E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92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8" name="Rectangle 2"/>
          <p:cNvSpPr>
            <a:spLocks noGrp="1" noRot="1" noChangeAspect="1" noChangeArrowheads="1" noTextEdit="1"/>
          </p:cNvSpPr>
          <p:nvPr>
            <p:ph type="sldImg"/>
          </p:nvPr>
        </p:nvSpPr>
        <p:spPr>
          <a:xfrm>
            <a:off x="1187450" y="703263"/>
            <a:ext cx="4622800" cy="3467100"/>
          </a:xfrm>
          <a:ln/>
        </p:spPr>
      </p:sp>
      <p:sp>
        <p:nvSpPr>
          <p:cNvPr id="12185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981234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B73D505-32CE-4342-9FBB-4D733E4A306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93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882" name="Rectangle 2"/>
          <p:cNvSpPr>
            <a:spLocks noGrp="1" noRot="1" noChangeAspect="1" noChangeArrowheads="1" noTextEdit="1"/>
          </p:cNvSpPr>
          <p:nvPr>
            <p:ph type="sldImg"/>
          </p:nvPr>
        </p:nvSpPr>
        <p:spPr>
          <a:xfrm>
            <a:off x="1187450" y="703263"/>
            <a:ext cx="4622800" cy="3467100"/>
          </a:xfrm>
          <a:ln/>
        </p:spPr>
      </p:sp>
      <p:sp>
        <p:nvSpPr>
          <p:cNvPr id="12288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413640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9F72C28-435E-48F3-8A89-FA84DE6D50F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94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3906" name="Rectangle 2"/>
          <p:cNvSpPr>
            <a:spLocks noGrp="1" noRot="1" noChangeAspect="1" noChangeArrowheads="1" noTextEdit="1"/>
          </p:cNvSpPr>
          <p:nvPr>
            <p:ph type="sldImg"/>
          </p:nvPr>
        </p:nvSpPr>
        <p:spPr>
          <a:xfrm>
            <a:off x="1187450" y="703263"/>
            <a:ext cx="4622800" cy="3467100"/>
          </a:xfrm>
          <a:ln/>
        </p:spPr>
      </p:sp>
      <p:sp>
        <p:nvSpPr>
          <p:cNvPr id="12390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60928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45649CE-6E1F-4A66-818C-4E7F6898A7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xfrm>
            <a:off x="1177925" y="695325"/>
            <a:ext cx="4641850" cy="3481388"/>
          </a:xfrm>
          <a:ln/>
        </p:spPr>
      </p:sp>
      <p:sp>
        <p:nvSpPr>
          <p:cNvPr id="5939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479369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0277F58-77E1-4C2D-AA8D-E0F71D072D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95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716309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410D3E1-634F-440C-A0CF-65534204DEA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96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5954" name="Rectangle 2"/>
          <p:cNvSpPr>
            <a:spLocks noGrp="1" noRot="1" noChangeAspect="1" noChangeArrowheads="1" noTextEdit="1"/>
          </p:cNvSpPr>
          <p:nvPr>
            <p:ph type="sldImg"/>
          </p:nvPr>
        </p:nvSpPr>
        <p:spPr>
          <a:xfrm>
            <a:off x="1187450" y="703263"/>
            <a:ext cx="4622800" cy="3467100"/>
          </a:xfrm>
          <a:ln/>
        </p:spPr>
      </p:sp>
      <p:sp>
        <p:nvSpPr>
          <p:cNvPr id="1259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55691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44FBF46-7A78-4FD0-B340-062C348F6B6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97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6978" name="Rectangle 2"/>
          <p:cNvSpPr>
            <a:spLocks noGrp="1" noRot="1" noChangeAspect="1" noChangeArrowheads="1" noTextEdit="1"/>
          </p:cNvSpPr>
          <p:nvPr>
            <p:ph type="sldImg"/>
          </p:nvPr>
        </p:nvSpPr>
        <p:spPr>
          <a:xfrm>
            <a:off x="1187450" y="703263"/>
            <a:ext cx="4622800" cy="3467100"/>
          </a:xfrm>
          <a:ln/>
        </p:spPr>
      </p:sp>
      <p:sp>
        <p:nvSpPr>
          <p:cNvPr id="1269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557371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361934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9F5A96B-D536-4BD1-BFE1-FD6DBF117D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99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2" name="Rectangle 2"/>
          <p:cNvSpPr>
            <a:spLocks noGrp="1" noRot="1" noChangeAspect="1" noChangeArrowheads="1" noTextEdit="1"/>
          </p:cNvSpPr>
          <p:nvPr>
            <p:ph type="sldImg"/>
          </p:nvPr>
        </p:nvSpPr>
        <p:spPr>
          <a:xfrm>
            <a:off x="417513" y="703263"/>
            <a:ext cx="6162675" cy="3467100"/>
          </a:xfrm>
          <a:ln/>
        </p:spPr>
      </p:sp>
      <p:sp>
        <p:nvSpPr>
          <p:cNvPr id="11264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32238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A9640E-5C10-4629-8988-A9A2CA4B65C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75548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A9640E-5C10-4629-8988-A9A2CA4B65C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xfrm>
            <a:off x="404813" y="695325"/>
            <a:ext cx="6188075"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5186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76C4670-485C-41B4-B6C8-2F72766EE5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p:cNvSpPr>
            <a:spLocks noGrp="1" noRot="1" noChangeAspect="1" noChangeArrowheads="1" noTextEdit="1"/>
          </p:cNvSpPr>
          <p:nvPr>
            <p:ph type="sldImg"/>
          </p:nvPr>
        </p:nvSpPr>
        <p:spPr>
          <a:xfrm>
            <a:off x="404813" y="695325"/>
            <a:ext cx="6188075" cy="3481388"/>
          </a:xfrm>
          <a:ln/>
        </p:spPr>
      </p:sp>
      <p:sp>
        <p:nvSpPr>
          <p:cNvPr id="6349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47586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856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669564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734591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4344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688439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19588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5783943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621421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287278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64056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352164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54575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0124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0887446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1282337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8114402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6258744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0292110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995317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581134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9721092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5565643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9190995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sz="2100">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over-6Ed">
            <a:extLst>
              <a:ext uri="{FF2B5EF4-FFF2-40B4-BE49-F238E27FC236}">
                <a16:creationId xmlns:a16="http://schemas.microsoft.com/office/drawing/2014/main" id="{5B23C462-273B-47CE-B464-FA0DEA18F60D}"/>
              </a:ext>
            </a:extLst>
          </p:cNvPr>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92281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831273" y="826873"/>
            <a:ext cx="8014277"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5CC1BFAE-C44B-49AE-8C45-A7AABAAB5FEE}" type="slidenum">
              <a:rPr lang="en-US" altLang="en-US" smtClean="0"/>
              <a:pPr>
                <a:defRPr/>
              </a:pPr>
              <a:t>‹#›</a:t>
            </a:fld>
            <a:endParaRPr lang="en-US" altLang="en-US"/>
          </a:p>
        </p:txBody>
      </p:sp>
    </p:spTree>
    <p:extLst>
      <p:ext uri="{BB962C8B-B14F-4D97-AF65-F5344CB8AC3E}">
        <p14:creationId xmlns:p14="http://schemas.microsoft.com/office/powerpoint/2010/main" val="19444319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12BBE0E1-96FA-42C8-A339-7F81B98D396B}" type="slidenum">
              <a:rPr lang="en-US" altLang="en-US" smtClean="0"/>
              <a:pPr>
                <a:defRPr/>
              </a:pPr>
              <a:t>‹#›</a:t>
            </a:fld>
            <a:endParaRPr lang="en-US" altLang="en-US"/>
          </a:p>
        </p:txBody>
      </p:sp>
    </p:spTree>
    <p:extLst>
      <p:ext uri="{BB962C8B-B14F-4D97-AF65-F5344CB8AC3E}">
        <p14:creationId xmlns:p14="http://schemas.microsoft.com/office/powerpoint/2010/main" val="2925779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2690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12023997-F532-4D5B-B2F3-9E05A41D497B}" type="slidenum">
              <a:rPr lang="en-US" altLang="en-US" smtClean="0"/>
              <a:pPr>
                <a:defRPr/>
              </a:pPr>
              <a:t>‹#›</a:t>
            </a:fld>
            <a:endParaRPr lang="en-US" altLang="en-US"/>
          </a:p>
        </p:txBody>
      </p:sp>
    </p:spTree>
    <p:extLst>
      <p:ext uri="{BB962C8B-B14F-4D97-AF65-F5344CB8AC3E}">
        <p14:creationId xmlns:p14="http://schemas.microsoft.com/office/powerpoint/2010/main" val="18511140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96649892-EB20-4383-9D6A-6D1ED2147F7F}" type="slidenum">
              <a:rPr lang="en-US" altLang="en-US" smtClean="0"/>
              <a:pPr>
                <a:defRPr/>
              </a:pPr>
              <a:t>‹#›</a:t>
            </a:fld>
            <a:endParaRPr lang="en-US" altLang="en-US"/>
          </a:p>
        </p:txBody>
      </p:sp>
    </p:spTree>
    <p:extLst>
      <p:ext uri="{BB962C8B-B14F-4D97-AF65-F5344CB8AC3E}">
        <p14:creationId xmlns:p14="http://schemas.microsoft.com/office/powerpoint/2010/main" val="23476479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3B271689-3C51-413B-9388-DDBA7E74E1E4}" type="slidenum">
              <a:rPr lang="en-US" altLang="en-US" smtClean="0"/>
              <a:pPr>
                <a:defRPr/>
              </a:pPr>
              <a:t>‹#›</a:t>
            </a:fld>
            <a:endParaRPr lang="en-US" altLang="en-US"/>
          </a:p>
        </p:txBody>
      </p:sp>
    </p:spTree>
    <p:extLst>
      <p:ext uri="{BB962C8B-B14F-4D97-AF65-F5344CB8AC3E}">
        <p14:creationId xmlns:p14="http://schemas.microsoft.com/office/powerpoint/2010/main" val="4032487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2/10/21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E9CD7985-991B-46C7-A32A-6942E2DB1188}" type="slidenum">
              <a:rPr lang="en-US" altLang="en-US" smtClean="0"/>
              <a:pPr>
                <a:defRPr/>
              </a:pPr>
              <a:t>‹#›</a:t>
            </a:fld>
            <a:endParaRPr lang="en-US" altLang="en-US"/>
          </a:p>
        </p:txBody>
      </p:sp>
    </p:spTree>
    <p:extLst>
      <p:ext uri="{BB962C8B-B14F-4D97-AF65-F5344CB8AC3E}">
        <p14:creationId xmlns:p14="http://schemas.microsoft.com/office/powerpoint/2010/main" val="5698255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F779FD90-85FD-43B3-9F6B-6E3DF5251AE4}" type="slidenum">
              <a:rPr lang="en-US" altLang="en-US" smtClean="0"/>
              <a:pPr>
                <a:defRPr/>
              </a:pPr>
              <a:t>‹#›</a:t>
            </a:fld>
            <a:endParaRPr lang="en-US" altLang="en-US"/>
          </a:p>
        </p:txBody>
      </p:sp>
    </p:spTree>
    <p:extLst>
      <p:ext uri="{BB962C8B-B14F-4D97-AF65-F5344CB8AC3E}">
        <p14:creationId xmlns:p14="http://schemas.microsoft.com/office/powerpoint/2010/main" val="16597675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17078238-A850-4F7F-9FB2-C7F3ED51152A}" type="slidenum">
              <a:rPr lang="en-US" altLang="en-US" smtClean="0"/>
              <a:pPr>
                <a:defRPr/>
              </a:pPr>
              <a:t>‹#›</a:t>
            </a:fld>
            <a:endParaRPr lang="en-US" altLang="en-US"/>
          </a:p>
        </p:txBody>
      </p:sp>
    </p:spTree>
    <p:extLst>
      <p:ext uri="{BB962C8B-B14F-4D97-AF65-F5344CB8AC3E}">
        <p14:creationId xmlns:p14="http://schemas.microsoft.com/office/powerpoint/2010/main" val="3457683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lvl1pPr>
              <a:defRPr sz="1275"/>
            </a:lvl1pPr>
            <a:lvl2pPr>
              <a:defRPr sz="1275"/>
            </a:lvl2pPr>
            <a:lvl3pPr>
              <a:defRPr sz="1275"/>
            </a:lvl3pPr>
            <a:lvl4pPr>
              <a:defRPr sz="1275"/>
            </a:lvl4pPr>
            <a:lvl5pP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03875237-B0F8-4D27-B8AA-EA0E8F7832E5}" type="slidenum">
              <a:rPr lang="en-US" altLang="en-US" smtClean="0"/>
              <a:pPr>
                <a:defRPr/>
              </a:pPr>
              <a:t>‹#›</a:t>
            </a:fld>
            <a:endParaRPr lang="en-US" altLang="en-US"/>
          </a:p>
        </p:txBody>
      </p:sp>
    </p:spTree>
    <p:extLst>
      <p:ext uri="{BB962C8B-B14F-4D97-AF65-F5344CB8AC3E}">
        <p14:creationId xmlns:p14="http://schemas.microsoft.com/office/powerpoint/2010/main" val="26661932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lvl1pPr>
              <a:defRPr sz="2100"/>
            </a:lvl1p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Tree>
    <p:extLst>
      <p:ext uri="{BB962C8B-B14F-4D97-AF65-F5344CB8AC3E}">
        <p14:creationId xmlns:p14="http://schemas.microsoft.com/office/powerpoint/2010/main" val="34715272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D13E6E76-F12E-4D1B-9B56-009C721BF777}"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53567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08592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2348246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23963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3881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2/10/21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706323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719094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7281869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2500076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4440263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83827840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6509621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6353267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5765677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275717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47990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46337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773869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968817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1229503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38297386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0702875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9908727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58105307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4088616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80845203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6998440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16349873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5F74-182E-BB48-8D2B-07C712E12C1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7CEE657-005A-474E-9EFB-2A7FC162D03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439296E-6C75-E244-8E26-09C724B5EE07}"/>
              </a:ext>
            </a:extLst>
          </p:cNvPr>
          <p:cNvSpPr>
            <a:spLocks noGrp="1"/>
          </p:cNvSpPr>
          <p:nvPr>
            <p:ph type="dt" sz="half" idx="10"/>
          </p:nvPr>
        </p:nvSpPr>
        <p:spPr/>
        <p:txBody>
          <a:bodyPr/>
          <a:lstStyle/>
          <a:p>
            <a:fld id="{5930C750-AE18-EC43-9491-942A17C3900E}" type="datetimeFigureOut">
              <a:rPr lang="en-US" smtClean="0"/>
              <a:t>2/11/21</a:t>
            </a:fld>
            <a:endParaRPr lang="en-US"/>
          </a:p>
        </p:txBody>
      </p:sp>
      <p:sp>
        <p:nvSpPr>
          <p:cNvPr id="5" name="Footer Placeholder 4">
            <a:extLst>
              <a:ext uri="{FF2B5EF4-FFF2-40B4-BE49-F238E27FC236}">
                <a16:creationId xmlns:a16="http://schemas.microsoft.com/office/drawing/2014/main" id="{8145E010-FD79-A640-AF78-35E57754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75C-49E3-0748-9DD7-E70261BF25B3}"/>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14084363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0631-AF79-CB4F-8027-E06275735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BB81B-56D3-6149-BE5A-B00FBE9E34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F13A-7E39-0443-AD3F-36E43E3FD6B7}"/>
              </a:ext>
            </a:extLst>
          </p:cNvPr>
          <p:cNvSpPr>
            <a:spLocks noGrp="1"/>
          </p:cNvSpPr>
          <p:nvPr>
            <p:ph type="dt" sz="half" idx="10"/>
          </p:nvPr>
        </p:nvSpPr>
        <p:spPr/>
        <p:txBody>
          <a:bodyPr/>
          <a:lstStyle/>
          <a:p>
            <a:fld id="{5930C750-AE18-EC43-9491-942A17C3900E}" type="datetimeFigureOut">
              <a:rPr lang="en-US" smtClean="0"/>
              <a:t>2/11/21</a:t>
            </a:fld>
            <a:endParaRPr lang="en-US"/>
          </a:p>
        </p:txBody>
      </p:sp>
      <p:sp>
        <p:nvSpPr>
          <p:cNvPr id="5" name="Footer Placeholder 4">
            <a:extLst>
              <a:ext uri="{FF2B5EF4-FFF2-40B4-BE49-F238E27FC236}">
                <a16:creationId xmlns:a16="http://schemas.microsoft.com/office/drawing/2014/main" id="{186BA85F-3A2A-B94E-B0B8-C5771537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9DC4E-0554-5A47-997D-B0D36D69A946}"/>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3487798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932A-7049-E244-A552-A089DD94ECB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7F1626F-7D9A-F14F-80C0-7FE675B2ABD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512E-0E2D-C941-8FAF-6C055152631A}"/>
              </a:ext>
            </a:extLst>
          </p:cNvPr>
          <p:cNvSpPr>
            <a:spLocks noGrp="1"/>
          </p:cNvSpPr>
          <p:nvPr>
            <p:ph type="dt" sz="half" idx="10"/>
          </p:nvPr>
        </p:nvSpPr>
        <p:spPr/>
        <p:txBody>
          <a:bodyPr/>
          <a:lstStyle/>
          <a:p>
            <a:fld id="{5930C750-AE18-EC43-9491-942A17C3900E}" type="datetimeFigureOut">
              <a:rPr lang="en-US" smtClean="0"/>
              <a:t>2/11/21</a:t>
            </a:fld>
            <a:endParaRPr lang="en-US"/>
          </a:p>
        </p:txBody>
      </p:sp>
      <p:sp>
        <p:nvSpPr>
          <p:cNvPr id="5" name="Footer Placeholder 4">
            <a:extLst>
              <a:ext uri="{FF2B5EF4-FFF2-40B4-BE49-F238E27FC236}">
                <a16:creationId xmlns:a16="http://schemas.microsoft.com/office/drawing/2014/main" id="{20631E45-73B4-6747-B321-2E483BC27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3C89F-D861-0C40-B76D-AD82020CC652}"/>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0730530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9384-B21C-FE4D-B186-D2DE01D131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F0ACB-00E0-EA44-94F9-907CF0B18AA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81A74-F708-A543-8461-8E2A496FD97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D3DD59-2E86-404C-AD21-964509446B09}"/>
              </a:ext>
            </a:extLst>
          </p:cNvPr>
          <p:cNvSpPr>
            <a:spLocks noGrp="1"/>
          </p:cNvSpPr>
          <p:nvPr>
            <p:ph type="dt" sz="half" idx="10"/>
          </p:nvPr>
        </p:nvSpPr>
        <p:spPr/>
        <p:txBody>
          <a:bodyPr/>
          <a:lstStyle/>
          <a:p>
            <a:fld id="{5930C750-AE18-EC43-9491-942A17C3900E}" type="datetimeFigureOut">
              <a:rPr lang="en-US" smtClean="0"/>
              <a:t>2/11/21</a:t>
            </a:fld>
            <a:endParaRPr lang="en-US"/>
          </a:p>
        </p:txBody>
      </p:sp>
      <p:sp>
        <p:nvSpPr>
          <p:cNvPr id="6" name="Footer Placeholder 5">
            <a:extLst>
              <a:ext uri="{FF2B5EF4-FFF2-40B4-BE49-F238E27FC236}">
                <a16:creationId xmlns:a16="http://schemas.microsoft.com/office/drawing/2014/main" id="{2D55D805-E7AB-BF4F-8169-0FE381DD1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CBC66-E29D-5348-B1E0-A7385E028D30}"/>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23343735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1853-E1D5-5248-81D4-129C121D82AA}"/>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A29E33-962E-3D4C-A91F-B6ED4711EBF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8A5D9-84B1-B243-A7E5-60B88515BB1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7EDEFD-C894-3844-8E69-BD2106E16B6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61FCC94-A239-BC4E-A4D2-3BD1F10D779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7C9834-4B66-5A46-AEC1-634718082224}"/>
              </a:ext>
            </a:extLst>
          </p:cNvPr>
          <p:cNvSpPr>
            <a:spLocks noGrp="1"/>
          </p:cNvSpPr>
          <p:nvPr>
            <p:ph type="dt" sz="half" idx="10"/>
          </p:nvPr>
        </p:nvSpPr>
        <p:spPr/>
        <p:txBody>
          <a:bodyPr/>
          <a:lstStyle/>
          <a:p>
            <a:fld id="{5930C750-AE18-EC43-9491-942A17C3900E}" type="datetimeFigureOut">
              <a:rPr lang="en-US" smtClean="0"/>
              <a:t>2/11/21</a:t>
            </a:fld>
            <a:endParaRPr lang="en-US"/>
          </a:p>
        </p:txBody>
      </p:sp>
      <p:sp>
        <p:nvSpPr>
          <p:cNvPr id="8" name="Footer Placeholder 7">
            <a:extLst>
              <a:ext uri="{FF2B5EF4-FFF2-40B4-BE49-F238E27FC236}">
                <a16:creationId xmlns:a16="http://schemas.microsoft.com/office/drawing/2014/main" id="{20231009-6D5E-9546-AA2F-623451B45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3EF0D9-3C1D-C545-9699-F4B493874FE4}"/>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405324477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2/11/21</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7641888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3CC0B-231A-5D4C-B50C-6990FC9FCC0A}"/>
              </a:ext>
            </a:extLst>
          </p:cNvPr>
          <p:cNvSpPr>
            <a:spLocks noGrp="1"/>
          </p:cNvSpPr>
          <p:nvPr>
            <p:ph type="dt" sz="half" idx="10"/>
          </p:nvPr>
        </p:nvSpPr>
        <p:spPr/>
        <p:txBody>
          <a:bodyPr/>
          <a:lstStyle/>
          <a:p>
            <a:fld id="{5930C750-AE18-EC43-9491-942A17C3900E}" type="datetimeFigureOut">
              <a:rPr lang="en-US" smtClean="0"/>
              <a:t>2/11/21</a:t>
            </a:fld>
            <a:endParaRPr lang="en-US"/>
          </a:p>
        </p:txBody>
      </p:sp>
      <p:sp>
        <p:nvSpPr>
          <p:cNvPr id="3" name="Footer Placeholder 2">
            <a:extLst>
              <a:ext uri="{FF2B5EF4-FFF2-40B4-BE49-F238E27FC236}">
                <a16:creationId xmlns:a16="http://schemas.microsoft.com/office/drawing/2014/main" id="{02100CFF-A594-B745-B588-F3BA499A0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9C5C5C-C143-EF48-8332-547B11A9048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703718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2/10/21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709-8557-4441-B9CA-E8FD675B992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DD687A9-E73C-3046-B5A2-336EFB280F3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2394F4-5E37-0543-873C-271313317AE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BDEB37B-D0FF-554C-9132-939DF04067CB}"/>
              </a:ext>
            </a:extLst>
          </p:cNvPr>
          <p:cNvSpPr>
            <a:spLocks noGrp="1"/>
          </p:cNvSpPr>
          <p:nvPr>
            <p:ph type="dt" sz="half" idx="10"/>
          </p:nvPr>
        </p:nvSpPr>
        <p:spPr/>
        <p:txBody>
          <a:bodyPr/>
          <a:lstStyle/>
          <a:p>
            <a:fld id="{5930C750-AE18-EC43-9491-942A17C3900E}" type="datetimeFigureOut">
              <a:rPr lang="en-US" smtClean="0"/>
              <a:t>2/11/21</a:t>
            </a:fld>
            <a:endParaRPr lang="en-US"/>
          </a:p>
        </p:txBody>
      </p:sp>
      <p:sp>
        <p:nvSpPr>
          <p:cNvPr id="6" name="Footer Placeholder 5">
            <a:extLst>
              <a:ext uri="{FF2B5EF4-FFF2-40B4-BE49-F238E27FC236}">
                <a16:creationId xmlns:a16="http://schemas.microsoft.com/office/drawing/2014/main" id="{69564E33-7C3A-AC43-852C-741F78E47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C0865-940A-904D-B9AC-0CA643A76421}"/>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53908973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8B4C-CA29-F543-9801-B1496CEFFC6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1A5EBE1-24FC-C94E-AA4B-9001408B2E1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662E6E6-6F35-EC4F-945E-68E3AE21B09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7768D57-A3B5-A143-B9A5-1CF5731F6479}"/>
              </a:ext>
            </a:extLst>
          </p:cNvPr>
          <p:cNvSpPr>
            <a:spLocks noGrp="1"/>
          </p:cNvSpPr>
          <p:nvPr>
            <p:ph type="dt" sz="half" idx="10"/>
          </p:nvPr>
        </p:nvSpPr>
        <p:spPr/>
        <p:txBody>
          <a:bodyPr/>
          <a:lstStyle/>
          <a:p>
            <a:fld id="{5930C750-AE18-EC43-9491-942A17C3900E}" type="datetimeFigureOut">
              <a:rPr lang="en-US" smtClean="0"/>
              <a:t>2/11/21</a:t>
            </a:fld>
            <a:endParaRPr lang="en-US"/>
          </a:p>
        </p:txBody>
      </p:sp>
      <p:sp>
        <p:nvSpPr>
          <p:cNvPr id="6" name="Footer Placeholder 5">
            <a:extLst>
              <a:ext uri="{FF2B5EF4-FFF2-40B4-BE49-F238E27FC236}">
                <a16:creationId xmlns:a16="http://schemas.microsoft.com/office/drawing/2014/main" id="{98737337-B90D-8C44-A277-4C9650A06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42EDE-4632-9A4D-A4A2-3C40F6CCFC1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20505953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CFB4-D588-DB43-8329-CFBC4B02A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655D7A-9D50-4C45-9864-6D30EB671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0838A-5656-124D-8BF3-1E949074F2B0}"/>
              </a:ext>
            </a:extLst>
          </p:cNvPr>
          <p:cNvSpPr>
            <a:spLocks noGrp="1"/>
          </p:cNvSpPr>
          <p:nvPr>
            <p:ph type="dt" sz="half" idx="10"/>
          </p:nvPr>
        </p:nvSpPr>
        <p:spPr/>
        <p:txBody>
          <a:bodyPr/>
          <a:lstStyle/>
          <a:p>
            <a:fld id="{5930C750-AE18-EC43-9491-942A17C3900E}" type="datetimeFigureOut">
              <a:rPr lang="en-US" smtClean="0"/>
              <a:t>2/11/21</a:t>
            </a:fld>
            <a:endParaRPr lang="en-US"/>
          </a:p>
        </p:txBody>
      </p:sp>
      <p:sp>
        <p:nvSpPr>
          <p:cNvPr id="5" name="Footer Placeholder 4">
            <a:extLst>
              <a:ext uri="{FF2B5EF4-FFF2-40B4-BE49-F238E27FC236}">
                <a16:creationId xmlns:a16="http://schemas.microsoft.com/office/drawing/2014/main" id="{7480D81D-7136-304C-AF23-CB01D6404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EAC51-11C7-CB48-B714-9A51BD23FD2D}"/>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10309811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508CC-25B8-724E-A485-267836A2749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C475C5-878A-7448-B7EA-5D1929BC113F}"/>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A597D-3E63-F34A-85AD-6926329098E8}"/>
              </a:ext>
            </a:extLst>
          </p:cNvPr>
          <p:cNvSpPr>
            <a:spLocks noGrp="1"/>
          </p:cNvSpPr>
          <p:nvPr>
            <p:ph type="dt" sz="half" idx="10"/>
          </p:nvPr>
        </p:nvSpPr>
        <p:spPr/>
        <p:txBody>
          <a:bodyPr/>
          <a:lstStyle/>
          <a:p>
            <a:fld id="{5930C750-AE18-EC43-9491-942A17C3900E}" type="datetimeFigureOut">
              <a:rPr lang="en-US" smtClean="0"/>
              <a:t>2/11/21</a:t>
            </a:fld>
            <a:endParaRPr lang="en-US"/>
          </a:p>
        </p:txBody>
      </p:sp>
      <p:sp>
        <p:nvSpPr>
          <p:cNvPr id="5" name="Footer Placeholder 4">
            <a:extLst>
              <a:ext uri="{FF2B5EF4-FFF2-40B4-BE49-F238E27FC236}">
                <a16:creationId xmlns:a16="http://schemas.microsoft.com/office/drawing/2014/main" id="{7ABA5C80-A328-A84B-A792-F52A97DE3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1AD0C-13B0-7A45-8437-962E89F02FC8}"/>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81738846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54108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41211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99542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7691040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0149638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212849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696631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6161558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68937202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9724668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53907509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2891708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73353728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4034766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image" Target="../media/image2.jpeg"/><Relationship Id="rId2" Type="http://schemas.openxmlformats.org/officeDocument/2006/relationships/slideLayout" Target="../slideLayouts/slideLayout34.xml"/><Relationship Id="rId16" Type="http://schemas.openxmlformats.org/officeDocument/2006/relationships/theme" Target="../theme/theme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image" Target="../media/image2.jpeg"/><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7.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image" Target="../media/image2.jpeg"/><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4: ER, Relational, SQL (IV)</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0915283"/>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5166097"/>
      </p:ext>
    </p:extLst>
  </p:cSld>
  <p:clrMap bg1="lt1" tx1="dk1" bg2="lt2" tx2="dk2" accent1="accent1" accent2="accent2" accent3="accent3" accent4="accent4" accent5="accent5" accent6="accent6" hlink="hlink" folHlink="folHlink"/>
  <p:sldLayoutIdLst>
    <p:sldLayoutId id="2147493667" r:id="rId1"/>
    <p:sldLayoutId id="2147493668" r:id="rId2"/>
    <p:sldLayoutId id="2147493669" r:id="rId3"/>
    <p:sldLayoutId id="2147493670" r:id="rId4"/>
    <p:sldLayoutId id="2147493671" r:id="rId5"/>
    <p:sldLayoutId id="2147493672" r:id="rId6"/>
    <p:sldLayoutId id="2147493673" r:id="rId7"/>
    <p:sldLayoutId id="2147493674" r:id="rId8"/>
    <p:sldLayoutId id="2147493675" r:id="rId9"/>
    <p:sldLayoutId id="2147493676" r:id="rId10"/>
    <p:sldLayoutId id="2147493677" r:id="rId11"/>
    <p:sldLayoutId id="2147493678"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D13E6E76-F12E-4D1B-9B56-009C721BF777}"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15.</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C51EB6E8-DB40-47B3-A1ED-7368CB8F40A8}"/>
              </a:ext>
            </a:extLst>
          </p:cNvPr>
          <p:cNvPicPr>
            <a:picLocks noChangeAspect="1" noChangeArrowheads="1"/>
          </p:cNvPicPr>
          <p:nvPr userDrawn="1"/>
        </p:nvPicPr>
        <p:blipFill>
          <a:blip r:embed="rId17"/>
          <a:stretch>
            <a:fillRect/>
          </a:stretch>
        </p:blipFill>
        <p:spPr bwMode="auto">
          <a:xfrm>
            <a:off x="2304" y="1"/>
            <a:ext cx="812084" cy="77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2112141"/>
      </p:ext>
    </p:extLst>
  </p:cSld>
  <p:clrMap bg1="lt1" tx1="dk1" bg2="lt2" tx2="dk2" accent1="accent1" accent2="accent2" accent3="accent3" accent4="accent4" accent5="accent5" accent6="accent6" hlink="hlink" folHlink="folHlink"/>
  <p:sldLayoutIdLst>
    <p:sldLayoutId id="2147493680" r:id="rId1"/>
    <p:sldLayoutId id="2147493681" r:id="rId2"/>
    <p:sldLayoutId id="2147493682" r:id="rId3"/>
    <p:sldLayoutId id="2147493683" r:id="rId4"/>
    <p:sldLayoutId id="2147493684" r:id="rId5"/>
    <p:sldLayoutId id="2147493685" r:id="rId6"/>
    <p:sldLayoutId id="2147493686" r:id="rId7"/>
    <p:sldLayoutId id="2147493687" r:id="rId8"/>
    <p:sldLayoutId id="2147493688" r:id="rId9"/>
    <p:sldLayoutId id="2147493689" r:id="rId10"/>
    <p:sldLayoutId id="2147493690" r:id="rId11"/>
    <p:sldLayoutId id="2147493691" r:id="rId12"/>
    <p:sldLayoutId id="2147493692" r:id="rId13"/>
    <p:sldLayoutId id="2147493693" r:id="rId14"/>
    <p:sldLayoutId id="2147493694" r:id="rId15"/>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5.</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8764965"/>
      </p:ext>
    </p:extLst>
  </p:cSld>
  <p:clrMap bg1="lt1" tx1="dk1" bg2="lt2" tx2="dk2" accent1="accent1" accent2="accent2" accent3="accent3" accent4="accent4" accent5="accent5" accent6="accent6" hlink="hlink" folHlink="folHlink"/>
  <p:sldLayoutIdLst>
    <p:sldLayoutId id="2147493696" r:id="rId1"/>
    <p:sldLayoutId id="2147493697" r:id="rId2"/>
    <p:sldLayoutId id="2147493698" r:id="rId3"/>
    <p:sldLayoutId id="2147493699" r:id="rId4"/>
    <p:sldLayoutId id="2147493700" r:id="rId5"/>
    <p:sldLayoutId id="2147493701" r:id="rId6"/>
    <p:sldLayoutId id="2147493702" r:id="rId7"/>
    <p:sldLayoutId id="2147493703" r:id="rId8"/>
    <p:sldLayoutId id="2147493704" r:id="rId9"/>
    <p:sldLayoutId id="2147493705" r:id="rId10"/>
    <p:sldLayoutId id="2147493706" r:id="rId11"/>
    <p:sldLayoutId id="214749370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0989390"/>
      </p:ext>
    </p:extLst>
  </p:cSld>
  <p:clrMap bg1="lt1" tx1="dk1" bg2="lt2" tx2="dk2" accent1="accent1" accent2="accent2" accent3="accent3" accent4="accent4" accent5="accent5" accent6="accent6" hlink="hlink" folHlink="folHlink"/>
  <p:sldLayoutIdLst>
    <p:sldLayoutId id="2147493709" r:id="rId1"/>
    <p:sldLayoutId id="2147493710" r:id="rId2"/>
    <p:sldLayoutId id="2147493711" r:id="rId3"/>
    <p:sldLayoutId id="2147493712" r:id="rId4"/>
    <p:sldLayoutId id="2147493713" r:id="rId5"/>
    <p:sldLayoutId id="2147493714" r:id="rId6"/>
    <p:sldLayoutId id="2147493715" r:id="rId7"/>
    <p:sldLayoutId id="2147493716" r:id="rId8"/>
    <p:sldLayoutId id="2147493717" r:id="rId9"/>
    <p:sldLayoutId id="2147493718" r:id="rId10"/>
    <p:sldLayoutId id="2147493719" r:id="rId11"/>
    <p:sldLayoutId id="2147493720" r:id="rId12"/>
    <p:sldLayoutId id="2147493721"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10981-2FFD-754A-BD07-0FA7A8DBAA3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86A5-2AA3-2140-9A6E-48DBFBCD0B1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C510-4132-CD46-843D-6B4391ACFF7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930C750-AE18-EC43-9491-942A17C3900E}" type="datetimeFigureOut">
              <a:rPr lang="en-US" smtClean="0"/>
              <a:t>2/11/21</a:t>
            </a:fld>
            <a:endParaRPr lang="en-US"/>
          </a:p>
        </p:txBody>
      </p:sp>
      <p:sp>
        <p:nvSpPr>
          <p:cNvPr id="5" name="Footer Placeholder 4">
            <a:extLst>
              <a:ext uri="{FF2B5EF4-FFF2-40B4-BE49-F238E27FC236}">
                <a16:creationId xmlns:a16="http://schemas.microsoft.com/office/drawing/2014/main" id="{0C9EA088-8C7C-3C4A-8B72-0C34ED58552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5F9200-B4E2-B04D-830A-D00CCD0E551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A2CFC11-EFDF-2A41-ADA5-A9517D3E7637}" type="slidenum">
              <a:rPr lang="en-US" smtClean="0"/>
              <a:t>‹#›</a:t>
            </a:fld>
            <a:endParaRPr lang="en-US"/>
          </a:p>
        </p:txBody>
      </p:sp>
    </p:spTree>
    <p:extLst>
      <p:ext uri="{BB962C8B-B14F-4D97-AF65-F5344CB8AC3E}">
        <p14:creationId xmlns:p14="http://schemas.microsoft.com/office/powerpoint/2010/main" val="3323063715"/>
      </p:ext>
    </p:extLst>
  </p:cSld>
  <p:clrMap bg1="lt1" tx1="dk1" bg2="lt2" tx2="dk2" accent1="accent1" accent2="accent2" accent3="accent3" accent4="accent4" accent5="accent5" accent6="accent6" hlink="hlink" folHlink="folHlink"/>
  <p:sldLayoutIdLst>
    <p:sldLayoutId id="2147493723" r:id="rId1"/>
    <p:sldLayoutId id="2147493724" r:id="rId2"/>
    <p:sldLayoutId id="2147493725" r:id="rId3"/>
    <p:sldLayoutId id="2147493726" r:id="rId4"/>
    <p:sldLayoutId id="2147493727" r:id="rId5"/>
    <p:sldLayoutId id="2147493728" r:id="rId6"/>
    <p:sldLayoutId id="2147493729" r:id="rId7"/>
    <p:sldLayoutId id="2147493730" r:id="rId8"/>
    <p:sldLayoutId id="2147493731" r:id="rId9"/>
    <p:sldLayoutId id="2147493732" r:id="rId10"/>
    <p:sldLayoutId id="214749373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5"/>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2980907"/>
      </p:ext>
    </p:extLst>
  </p:cSld>
  <p:clrMap bg1="lt1" tx1="dk1" bg2="lt2" tx2="dk2" accent1="accent1" accent2="accent2" accent3="accent3" accent4="accent4" accent5="accent5" accent6="accent6" hlink="hlink" folHlink="folHlink"/>
  <p:sldLayoutIdLst>
    <p:sldLayoutId id="2147493735" r:id="rId1"/>
    <p:sldLayoutId id="2147493736" r:id="rId2"/>
    <p:sldLayoutId id="2147493737" r:id="rId3"/>
    <p:sldLayoutId id="2147493738" r:id="rId4"/>
    <p:sldLayoutId id="2147493739" r:id="rId5"/>
    <p:sldLayoutId id="2147493740" r:id="rId6"/>
    <p:sldLayoutId id="2147493741" r:id="rId7"/>
    <p:sldLayoutId id="2147493742" r:id="rId8"/>
    <p:sldLayoutId id="2147493743" r:id="rId9"/>
    <p:sldLayoutId id="2147493744" r:id="rId10"/>
    <p:sldLayoutId id="2147493745" r:id="rId11"/>
    <p:sldLayoutId id="2147493746" r:id="rId12"/>
    <p:sldLayoutId id="2147493747"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Database_catalog" TargetMode="External"/><Relationship Id="rId2" Type="http://schemas.openxmlformats.org/officeDocument/2006/relationships/hyperlink" Target="https://en.wikipedia.org/wiki/Metadata"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4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0.xml"/><Relationship Id="rId1" Type="http://schemas.openxmlformats.org/officeDocument/2006/relationships/slideLayout" Target="../slideLayouts/slideLayout49.xml"/><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9.xml"/></Relationships>
</file>

<file path=ppt/slides/_rels/slide5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7.xml"/><Relationship Id="rId1" Type="http://schemas.openxmlformats.org/officeDocument/2006/relationships/slideLayout" Target="../slideLayouts/slideLayout49.xml"/><Relationship Id="rId4" Type="http://schemas.openxmlformats.org/officeDocument/2006/relationships/image" Target="../media/image1.emf"/></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1.xml"/></Relationships>
</file>

<file path=ppt/slides/_rels/slide6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1.xml"/><Relationship Id="rId1" Type="http://schemas.openxmlformats.org/officeDocument/2006/relationships/slideLayout" Target="../slideLayouts/slideLayout7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2.xml"/><Relationship Id="rId1" Type="http://schemas.openxmlformats.org/officeDocument/2006/relationships/slideLayout" Target="../slideLayouts/slideLayout74.xml"/><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74.xml"/><Relationship Id="rId4" Type="http://schemas.openxmlformats.org/officeDocument/2006/relationships/image" Target="../media/image1.emf"/></Relationships>
</file>

<file path=ppt/slides/_rels/slide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4.xml"/><Relationship Id="rId1" Type="http://schemas.openxmlformats.org/officeDocument/2006/relationships/slideLayout" Target="../slideLayouts/slideLayout74.xml"/><Relationship Id="rId4" Type="http://schemas.openxmlformats.org/officeDocument/2006/relationships/image" Target="../media/image21.png"/></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74.xml"/><Relationship Id="rId4" Type="http://schemas.openxmlformats.org/officeDocument/2006/relationships/image" Target="../media/image1.emf"/></Relationships>
</file>

<file path=ppt/slides/_rels/slide6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6.xml"/><Relationship Id="rId1" Type="http://schemas.openxmlformats.org/officeDocument/2006/relationships/slideLayout" Target="../slideLayouts/slideLayout74.xml"/><Relationship Id="rId4" Type="http://schemas.openxmlformats.org/officeDocument/2006/relationships/image" Target="../media/image23.png"/></Relationships>
</file>

<file path=ppt/slides/_rels/slide6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7.xml"/><Relationship Id="rId1" Type="http://schemas.openxmlformats.org/officeDocument/2006/relationships/slideLayout" Target="../slideLayouts/slideLayout85.xml"/></Relationships>
</file>

<file path=ppt/slides/_rels/slide6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8.xml"/><Relationship Id="rId1" Type="http://schemas.openxmlformats.org/officeDocument/2006/relationships/slideLayout" Target="../slideLayouts/slideLayout6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1.xml"/></Relationships>
</file>

<file path=ppt/slides/_rels/slide7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2.xml"/><Relationship Id="rId1" Type="http://schemas.openxmlformats.org/officeDocument/2006/relationships/slideLayout" Target="../slideLayouts/slideLayout61.xml"/><Relationship Id="rId4" Type="http://schemas.openxmlformats.org/officeDocument/2006/relationships/image" Target="../media/image1.emf"/></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2021</a:t>
            </a:r>
            <a:br>
              <a:rPr lang="en-US" altLang="en-US" sz="2800" i="1" dirty="0"/>
            </a:br>
            <a:br>
              <a:rPr lang="en-US" altLang="en-US" sz="2800" i="1" dirty="0"/>
            </a:br>
            <a:r>
              <a:rPr lang="en-US" altLang="en-US" sz="2800" i="1" dirty="0"/>
              <a:t>Lecture 5: Advanced SQL and Projects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1696641" y="106408"/>
            <a:ext cx="6057900" cy="457200"/>
          </a:xfrm>
        </p:spPr>
        <p:txBody>
          <a:bodyPr/>
          <a:lstStyle/>
          <a:p>
            <a:pPr>
              <a:defRPr/>
            </a:pPr>
            <a:r>
              <a:rPr lang="en-US" dirty="0">
                <a:ea typeface="+mj-ea"/>
              </a:rPr>
              <a:t>The check clause</a:t>
            </a:r>
          </a:p>
        </p:txBody>
      </p:sp>
      <p:sp>
        <p:nvSpPr>
          <p:cNvPr id="62467" name="Rectangle 3"/>
          <p:cNvSpPr>
            <a:spLocks noGrp="1" noChangeArrowheads="1"/>
          </p:cNvSpPr>
          <p:nvPr>
            <p:ph type="body" idx="1"/>
          </p:nvPr>
        </p:nvSpPr>
        <p:spPr>
          <a:xfrm>
            <a:off x="1696641" y="814768"/>
            <a:ext cx="5700712" cy="3519488"/>
          </a:xfrm>
        </p:spPr>
        <p:txBody>
          <a:bodyPr/>
          <a:lstStyle/>
          <a:p>
            <a:r>
              <a:rPr lang="en-US" altLang="en-US" dirty="0"/>
              <a:t>The  </a:t>
            </a:r>
            <a:r>
              <a:rPr lang="en-US" altLang="en-US" b="1" dirty="0"/>
              <a:t>check </a:t>
            </a:r>
            <a:r>
              <a:rPr lang="en-US" altLang="en-US" dirty="0"/>
              <a:t>(P) clause specifies a predicate P that must be satisfied by every tuple in a relation.</a:t>
            </a:r>
          </a:p>
          <a:p>
            <a:r>
              <a:rPr lang="en-US" altLang="en-US" dirty="0"/>
              <a:t>Example:  ensure that semester is one of fall, winter, spring or summer</a:t>
            </a:r>
          </a:p>
          <a:p>
            <a:pPr>
              <a:spcBef>
                <a:spcPts val="0"/>
              </a:spcBef>
              <a:buNone/>
            </a:pPr>
            <a:r>
              <a:rPr lang="en-US" altLang="en-US" b="1" dirty="0"/>
              <a:t>     </a:t>
            </a:r>
          </a:p>
          <a:p>
            <a:pPr>
              <a:spcBef>
                <a:spcPts val="0"/>
              </a:spcBef>
              <a:buNone/>
            </a:pPr>
            <a:r>
              <a:rPr lang="en-US" altLang="en-US" b="1" dirty="0"/>
              <a:t>              create table </a:t>
            </a:r>
            <a:r>
              <a:rPr lang="en-US" altLang="en-US" i="1" dirty="0"/>
              <a:t>section </a:t>
            </a:r>
          </a:p>
          <a:p>
            <a:pPr>
              <a:spcBef>
                <a:spcPts val="0"/>
              </a:spcBef>
              <a:buNone/>
            </a:pPr>
            <a:r>
              <a:rPr lang="en-US" altLang="en-US" i="1" dirty="0"/>
              <a:t>                   </a:t>
            </a:r>
            <a:r>
              <a:rPr lang="en-US" altLang="en-US" dirty="0"/>
              <a:t>(</a:t>
            </a:r>
            <a:r>
              <a:rPr lang="en-US" altLang="en-US" i="1" dirty="0" err="1"/>
              <a:t>course_id</a:t>
            </a:r>
            <a:r>
              <a:rPr lang="en-US" altLang="en-US" i="1" dirty="0"/>
              <a:t> </a:t>
            </a:r>
            <a:r>
              <a:rPr lang="en-US" altLang="en-US" b="1" dirty="0"/>
              <a:t>varchar </a:t>
            </a:r>
            <a:r>
              <a:rPr lang="en-US" altLang="en-US" dirty="0"/>
              <a:t>(8),</a:t>
            </a:r>
          </a:p>
          <a:p>
            <a:pPr>
              <a:spcBef>
                <a:spcPts val="0"/>
              </a:spcBef>
              <a:buNone/>
            </a:pPr>
            <a:r>
              <a:rPr lang="en-US" altLang="en-US" i="1" dirty="0"/>
              <a:t>                    </a:t>
            </a:r>
            <a:r>
              <a:rPr lang="en-US" altLang="en-US" i="1" dirty="0" err="1"/>
              <a:t>sec_id</a:t>
            </a:r>
            <a:r>
              <a:rPr lang="en-US" altLang="en-US" i="1" dirty="0"/>
              <a:t> </a:t>
            </a:r>
            <a:r>
              <a:rPr lang="en-US" altLang="en-US" b="1" dirty="0"/>
              <a:t>varchar </a:t>
            </a:r>
            <a:r>
              <a:rPr lang="en-US" altLang="en-US" dirty="0"/>
              <a:t>(8),</a:t>
            </a:r>
          </a:p>
          <a:p>
            <a:pPr>
              <a:spcBef>
                <a:spcPts val="0"/>
              </a:spcBef>
              <a:buNone/>
            </a:pPr>
            <a:r>
              <a:rPr lang="en-US" altLang="en-US" i="1" dirty="0"/>
              <a:t>                    semester </a:t>
            </a:r>
            <a:r>
              <a:rPr lang="en-US" altLang="en-US" b="1" dirty="0"/>
              <a:t>varchar </a:t>
            </a:r>
            <a:r>
              <a:rPr lang="en-US" altLang="en-US" dirty="0"/>
              <a:t>(6),</a:t>
            </a:r>
          </a:p>
          <a:p>
            <a:pPr>
              <a:spcBef>
                <a:spcPts val="0"/>
              </a:spcBef>
              <a:buNone/>
            </a:pPr>
            <a:r>
              <a:rPr lang="en-US" altLang="en-US" i="1" dirty="0"/>
              <a:t>                    year </a:t>
            </a:r>
            <a:r>
              <a:rPr lang="en-US" altLang="en-US" b="1" dirty="0"/>
              <a:t>numeric </a:t>
            </a:r>
            <a:r>
              <a:rPr lang="en-US" altLang="en-US" dirty="0"/>
              <a:t>(4,0),</a:t>
            </a:r>
          </a:p>
          <a:p>
            <a:pPr>
              <a:spcBef>
                <a:spcPts val="0"/>
              </a:spcBef>
              <a:buNone/>
            </a:pPr>
            <a:r>
              <a:rPr lang="en-US" altLang="en-US" i="1" dirty="0"/>
              <a:t>                    building </a:t>
            </a:r>
            <a:r>
              <a:rPr lang="en-US" altLang="en-US" b="1" dirty="0"/>
              <a:t>varchar </a:t>
            </a:r>
            <a:r>
              <a:rPr lang="en-US" altLang="en-US" dirty="0"/>
              <a:t>(15),</a:t>
            </a:r>
          </a:p>
          <a:p>
            <a:pPr>
              <a:spcBef>
                <a:spcPts val="0"/>
              </a:spcBef>
              <a:buNone/>
            </a:pPr>
            <a:r>
              <a:rPr lang="en-US" altLang="en-US" i="1" dirty="0"/>
              <a:t>                    </a:t>
            </a:r>
            <a:r>
              <a:rPr lang="en-US" altLang="en-US" i="1" dirty="0" err="1"/>
              <a:t>room_number</a:t>
            </a:r>
            <a:r>
              <a:rPr lang="en-US" altLang="en-US" i="1" dirty="0"/>
              <a:t> </a:t>
            </a:r>
            <a:r>
              <a:rPr lang="en-US" altLang="en-US" b="1" dirty="0"/>
              <a:t>varchar </a:t>
            </a:r>
            <a:r>
              <a:rPr lang="en-US" altLang="en-US" dirty="0"/>
              <a:t>(7),</a:t>
            </a:r>
          </a:p>
          <a:p>
            <a:pPr>
              <a:spcBef>
                <a:spcPts val="0"/>
              </a:spcBef>
              <a:buNone/>
            </a:pPr>
            <a:r>
              <a:rPr lang="en-US" altLang="en-US" i="1" dirty="0"/>
              <a:t>                    time slot id </a:t>
            </a:r>
            <a:r>
              <a:rPr lang="en-US" altLang="en-US" b="1" dirty="0"/>
              <a:t>varchar </a:t>
            </a:r>
            <a:r>
              <a:rPr lang="en-US" altLang="en-US" dirty="0"/>
              <a:t>(4), </a:t>
            </a:r>
          </a:p>
          <a:p>
            <a:pPr>
              <a:spcBef>
                <a:spcPts val="0"/>
              </a:spcBef>
              <a:buNone/>
            </a:pPr>
            <a:r>
              <a:rPr lang="en-US" altLang="en-US" b="1" dirty="0"/>
              <a:t>                    primary key </a:t>
            </a:r>
            <a:r>
              <a:rPr lang="en-US" altLang="en-US" dirty="0"/>
              <a:t>(</a:t>
            </a:r>
            <a:r>
              <a:rPr lang="en-US" altLang="en-US" i="1" dirty="0" err="1"/>
              <a:t>course_id</a:t>
            </a:r>
            <a:r>
              <a:rPr lang="en-US" altLang="en-US" dirty="0"/>
              <a:t>, </a:t>
            </a:r>
            <a:r>
              <a:rPr lang="en-US" altLang="en-US" i="1" dirty="0" err="1"/>
              <a:t>sec_id</a:t>
            </a:r>
            <a:r>
              <a:rPr lang="en-US" altLang="en-US" dirty="0"/>
              <a:t>, </a:t>
            </a:r>
            <a:r>
              <a:rPr lang="en-US" altLang="en-US" i="1" dirty="0"/>
              <a:t>semester</a:t>
            </a:r>
            <a:r>
              <a:rPr lang="en-US" altLang="en-US" dirty="0"/>
              <a:t>, </a:t>
            </a:r>
            <a:r>
              <a:rPr lang="en-US" altLang="en-US" i="1" dirty="0"/>
              <a:t>year</a:t>
            </a:r>
            <a:r>
              <a:rPr lang="en-US" altLang="en-US" dirty="0"/>
              <a:t>),</a:t>
            </a:r>
          </a:p>
          <a:p>
            <a:pPr>
              <a:spcBef>
                <a:spcPts val="0"/>
              </a:spcBef>
              <a:buNone/>
            </a:pPr>
            <a:r>
              <a:rPr lang="en-US" altLang="en-US" b="1" dirty="0"/>
              <a:t>                    </a:t>
            </a:r>
            <a:r>
              <a:rPr lang="en-US" altLang="en-US" b="1" dirty="0">
                <a:solidFill>
                  <a:srgbClr val="002060"/>
                </a:solidFill>
              </a:rPr>
              <a:t>check</a:t>
            </a:r>
            <a:r>
              <a:rPr lang="en-US" altLang="en-US" b="1" dirty="0"/>
              <a:t> </a:t>
            </a:r>
            <a:r>
              <a:rPr lang="en-US" altLang="en-US" dirty="0"/>
              <a:t>(</a:t>
            </a:r>
            <a:r>
              <a:rPr lang="en-US" altLang="en-US" i="1" dirty="0"/>
              <a:t>semester </a:t>
            </a:r>
            <a:r>
              <a:rPr lang="en-US" altLang="en-US" b="1" dirty="0"/>
              <a:t>in </a:t>
            </a:r>
            <a:r>
              <a:rPr lang="en-US" altLang="en-US" dirty="0"/>
              <a:t>('Fall', 'Winter', 'Spring', 'Summer')))</a:t>
            </a:r>
          </a:p>
        </p:txBody>
      </p:sp>
      <p:sp>
        <p:nvSpPr>
          <p:cNvPr id="62469" name="Rectangle 5"/>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 name="TextBox 1">
            <a:extLst>
              <a:ext uri="{FF2B5EF4-FFF2-40B4-BE49-F238E27FC236}">
                <a16:creationId xmlns:a16="http://schemas.microsoft.com/office/drawing/2014/main" id="{7D959970-3962-9B40-9BE4-42861002E7B8}"/>
              </a:ext>
            </a:extLst>
          </p:cNvPr>
          <p:cNvSpPr txBox="1"/>
          <p:nvPr/>
        </p:nvSpPr>
        <p:spPr>
          <a:xfrm>
            <a:off x="381000" y="3662086"/>
            <a:ext cx="8077200" cy="1200329"/>
          </a:xfrm>
          <a:prstGeom prst="rect">
            <a:avLst/>
          </a:prstGeom>
          <a:noFill/>
        </p:spPr>
        <p:txBody>
          <a:bodyPr wrap="square" rtlCol="0">
            <a:spAutoFit/>
          </a:bodyPr>
          <a:lstStyle/>
          <a:p>
            <a:r>
              <a:rPr lang="en-US" dirty="0">
                <a:solidFill>
                  <a:srgbClr val="FF0000"/>
                </a:solidFill>
              </a:rPr>
              <a:t>Notes:</a:t>
            </a:r>
          </a:p>
          <a:p>
            <a:pPr marL="742950" lvl="1" indent="-285750">
              <a:buFont typeface="Arial" panose="020B0604020202020204" pitchFamily="34" charset="0"/>
              <a:buChar char="•"/>
            </a:pPr>
            <a:r>
              <a:rPr lang="en-US" dirty="0">
                <a:solidFill>
                  <a:srgbClr val="FF0000"/>
                </a:solidFill>
              </a:rPr>
              <a:t>I would make </a:t>
            </a:r>
            <a:r>
              <a:rPr lang="en-US" i="1" dirty="0">
                <a:solidFill>
                  <a:srgbClr val="FF0000"/>
                </a:solidFill>
              </a:rPr>
              <a:t>semester</a:t>
            </a:r>
            <a:r>
              <a:rPr lang="en-US" dirty="0">
                <a:solidFill>
                  <a:srgbClr val="FF0000"/>
                </a:solidFill>
              </a:rPr>
              <a:t> an ENUM.</a:t>
            </a:r>
          </a:p>
          <a:p>
            <a:pPr marL="742950" lvl="1" indent="-285750">
              <a:buFont typeface="Arial" panose="020B0604020202020204" pitchFamily="34" charset="0"/>
              <a:buChar char="•"/>
            </a:pPr>
            <a:r>
              <a:rPr lang="en-US" dirty="0">
                <a:solidFill>
                  <a:srgbClr val="FF0000"/>
                </a:solidFill>
              </a:rPr>
              <a:t>I normally keep check constraints relatively simple predicates on attributes.</a:t>
            </a:r>
          </a:p>
          <a:p>
            <a:pPr marL="742950" lvl="1" indent="-285750">
              <a:buFont typeface="Arial" panose="020B0604020202020204" pitchFamily="34" charset="0"/>
              <a:buChar char="•"/>
            </a:pPr>
            <a:r>
              <a:rPr lang="en-US" dirty="0">
                <a:solidFill>
                  <a:srgbClr val="FF0000"/>
                </a:solidFill>
              </a:rPr>
              <a:t>Not all engines support the more sophisticated features, e.g. subqueries.</a:t>
            </a:r>
          </a:p>
        </p:txBody>
      </p:sp>
    </p:spTree>
    <p:extLst>
      <p:ext uri="{BB962C8B-B14F-4D97-AF65-F5344CB8AC3E}">
        <p14:creationId xmlns:p14="http://schemas.microsoft.com/office/powerpoint/2010/main" val="3327311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altLang="en-US" dirty="0"/>
              <a:t>Scalar Subquery</a:t>
            </a:r>
          </a:p>
        </p:txBody>
      </p:sp>
      <p:sp>
        <p:nvSpPr>
          <p:cNvPr id="60418" name="Rectangle 3"/>
          <p:cNvSpPr>
            <a:spLocks noGrp="1" noChangeArrowheads="1"/>
          </p:cNvSpPr>
          <p:nvPr>
            <p:ph type="body" idx="1"/>
          </p:nvPr>
        </p:nvSpPr>
        <p:spPr>
          <a:xfrm>
            <a:off x="1719262" y="820342"/>
            <a:ext cx="5659946" cy="3541347"/>
          </a:xfrm>
        </p:spPr>
        <p:txBody>
          <a:bodyPr/>
          <a:lstStyle/>
          <a:p>
            <a:r>
              <a:rPr lang="en-US" altLang="en-US" dirty="0"/>
              <a:t>Scalar subquery is one which is used where a single value is expected</a:t>
            </a:r>
          </a:p>
          <a:p>
            <a:r>
              <a:rPr lang="en-US" altLang="en-US" dirty="0"/>
              <a:t>List all departments along with the number of instructors in each department</a:t>
            </a:r>
          </a:p>
          <a:p>
            <a:pPr>
              <a:buFont typeface="Monotype Sorts" charset="2"/>
              <a:buNone/>
            </a:pPr>
            <a:r>
              <a:rPr lang="en-US" altLang="en-US" b="1" dirty="0"/>
              <a:t>	select </a:t>
            </a:r>
            <a:r>
              <a:rPr lang="en-US" altLang="en-US" i="1" dirty="0"/>
              <a:t>dept_name</a:t>
            </a:r>
            <a:r>
              <a:rPr lang="en-US" altLang="en-US" dirty="0"/>
              <a:t>, </a:t>
            </a:r>
            <a:br>
              <a:rPr lang="en-US" altLang="en-US" dirty="0"/>
            </a:br>
            <a:r>
              <a:rPr lang="en-US" altLang="en-US" dirty="0"/>
              <a:t>             ( </a:t>
            </a:r>
            <a:r>
              <a:rPr lang="en-US" altLang="en-US" b="1" dirty="0"/>
              <a:t>select count</a:t>
            </a:r>
            <a:r>
              <a:rPr lang="en-US" altLang="en-US" dirty="0"/>
              <a:t>(*) </a:t>
            </a:r>
            <a:br>
              <a:rPr lang="en-US" altLang="en-US" dirty="0"/>
            </a:br>
            <a:r>
              <a:rPr lang="en-US" altLang="en-US" dirty="0"/>
              <a:t>                </a:t>
            </a:r>
            <a:r>
              <a:rPr lang="en-US" altLang="en-US" b="1" dirty="0"/>
              <a:t>from </a:t>
            </a:r>
            <a:r>
              <a:rPr lang="en-US" altLang="en-US" i="1" dirty="0"/>
              <a:t>instructor </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dept_name</a:t>
            </a:r>
            <a:r>
              <a:rPr lang="en-US" altLang="en-US" i="1" dirty="0"/>
              <a:t> </a:t>
            </a:r>
            <a:r>
              <a:rPr lang="en-US" altLang="en-US" dirty="0"/>
              <a:t>= </a:t>
            </a:r>
            <a:r>
              <a:rPr lang="en-US" altLang="en-US" i="1" dirty="0" err="1"/>
              <a:t>instructor</a:t>
            </a:r>
            <a:r>
              <a:rPr lang="en-US" altLang="en-US" dirty="0" err="1"/>
              <a:t>.</a:t>
            </a:r>
            <a:r>
              <a:rPr lang="en-US" altLang="en-US" i="1" dirty="0" err="1"/>
              <a:t>dept_name</a:t>
            </a:r>
            <a:r>
              <a:rPr lang="en-US" altLang="en-US" dirty="0"/>
              <a:t>)</a:t>
            </a:r>
            <a:br>
              <a:rPr lang="en-US" altLang="en-US" dirty="0"/>
            </a:br>
            <a:r>
              <a:rPr lang="en-US" altLang="en-US" dirty="0"/>
              <a:t>             </a:t>
            </a:r>
            <a:r>
              <a:rPr lang="en-US" altLang="en-US" b="1" dirty="0"/>
              <a:t>as </a:t>
            </a:r>
            <a:r>
              <a:rPr lang="en-US" altLang="en-US" i="1" dirty="0" err="1"/>
              <a:t>num_instructors</a:t>
            </a:r>
            <a:br>
              <a:rPr lang="en-US" altLang="en-US" i="1" dirty="0"/>
            </a:br>
            <a:r>
              <a:rPr lang="en-US" altLang="en-US" b="1" dirty="0"/>
              <a:t>from </a:t>
            </a:r>
            <a:r>
              <a:rPr lang="en-US" altLang="en-US" i="1" dirty="0"/>
              <a:t>department</a:t>
            </a:r>
            <a:r>
              <a:rPr lang="en-US" altLang="en-US" dirty="0"/>
              <a:t>;</a:t>
            </a:r>
          </a:p>
          <a:p>
            <a:r>
              <a:rPr lang="en-US" altLang="en-US" dirty="0"/>
              <a:t>Runtime error if subquery returns more than one result tuple</a:t>
            </a:r>
          </a:p>
        </p:txBody>
      </p:sp>
    </p:spTree>
    <p:extLst>
      <p:ext uri="{BB962C8B-B14F-4D97-AF65-F5344CB8AC3E}">
        <p14:creationId xmlns:p14="http://schemas.microsoft.com/office/powerpoint/2010/main" val="5916853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CA9B8E-EA01-6D4B-A8CA-D99FBD4371A7}"/>
              </a:ext>
            </a:extLst>
          </p:cNvPr>
          <p:cNvSpPr>
            <a:spLocks noGrp="1"/>
          </p:cNvSpPr>
          <p:nvPr>
            <p:ph idx="1"/>
          </p:nvPr>
        </p:nvSpPr>
        <p:spPr>
          <a:xfrm>
            <a:off x="152400" y="1885950"/>
            <a:ext cx="8839200" cy="1143000"/>
          </a:xfrm>
        </p:spPr>
        <p:txBody>
          <a:bodyPr/>
          <a:lstStyle/>
          <a:p>
            <a:pPr marL="0" indent="0" algn="ctr">
              <a:buNone/>
            </a:pPr>
            <a:r>
              <a:rPr lang="en-US" sz="4800" dirty="0"/>
              <a:t>Switch to Notebook</a:t>
            </a:r>
          </a:p>
        </p:txBody>
      </p:sp>
      <p:sp>
        <p:nvSpPr>
          <p:cNvPr id="3" name="Title 2">
            <a:extLst>
              <a:ext uri="{FF2B5EF4-FFF2-40B4-BE49-F238E27FC236}">
                <a16:creationId xmlns:a16="http://schemas.microsoft.com/office/drawing/2014/main" id="{31C5E054-2A50-E046-B055-A3D1BD6281A0}"/>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17350069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C7F7AA-46EF-1E40-80D2-72C6CDEEA7A1}"/>
              </a:ext>
            </a:extLst>
          </p:cNvPr>
          <p:cNvSpPr>
            <a:spLocks noGrp="1"/>
          </p:cNvSpPr>
          <p:nvPr>
            <p:ph idx="1"/>
          </p:nvPr>
        </p:nvSpPr>
        <p:spPr>
          <a:solidFill>
            <a:srgbClr val="00B050"/>
          </a:solidFill>
        </p:spPr>
        <p:txBody>
          <a:bodyPr/>
          <a:lstStyle/>
          <a:p>
            <a:endParaRPr lang="en-US" dirty="0"/>
          </a:p>
          <a:p>
            <a:endParaRPr lang="en-US" dirty="0"/>
          </a:p>
          <a:p>
            <a:endParaRPr lang="en-US" dirty="0"/>
          </a:p>
          <a:p>
            <a:pPr marL="0" indent="0" algn="ctr">
              <a:buNone/>
            </a:pPr>
            <a:r>
              <a:rPr lang="en-US" sz="6600" dirty="0"/>
              <a:t>Backup</a:t>
            </a:r>
          </a:p>
        </p:txBody>
      </p:sp>
      <p:sp>
        <p:nvSpPr>
          <p:cNvPr id="3" name="Title 2">
            <a:extLst>
              <a:ext uri="{FF2B5EF4-FFF2-40B4-BE49-F238E27FC236}">
                <a16:creationId xmlns:a16="http://schemas.microsoft.com/office/drawing/2014/main" id="{D1509E94-AE8A-9E41-A320-D4B3B58052C7}"/>
              </a:ext>
            </a:extLst>
          </p:cNvPr>
          <p:cNvSpPr>
            <a:spLocks noGrp="1"/>
          </p:cNvSpPr>
          <p:nvPr>
            <p:ph type="title"/>
          </p:nvPr>
        </p:nvSpPr>
        <p:spPr/>
        <p:txBody>
          <a:bodyPr/>
          <a:lstStyle/>
          <a:p>
            <a:r>
              <a:rPr lang="en-US" dirty="0"/>
              <a:t>Backup</a:t>
            </a:r>
          </a:p>
        </p:txBody>
      </p:sp>
    </p:spTree>
    <p:extLst>
      <p:ext uri="{BB962C8B-B14F-4D97-AF65-F5344CB8AC3E}">
        <p14:creationId xmlns:p14="http://schemas.microsoft.com/office/powerpoint/2010/main" val="1412100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4C4C21-DD3B-1141-999F-823FD67A122E}"/>
              </a:ext>
            </a:extLst>
          </p:cNvPr>
          <p:cNvSpPr>
            <a:spLocks noGrp="1"/>
          </p:cNvSpPr>
          <p:nvPr>
            <p:ph idx="1"/>
          </p:nvPr>
        </p:nvSpPr>
        <p:spPr>
          <a:xfrm>
            <a:off x="152400" y="3352521"/>
            <a:ext cx="8839200" cy="1238529"/>
          </a:xfrm>
        </p:spPr>
        <p:txBody>
          <a:bodyPr/>
          <a:lstStyle/>
          <a:p>
            <a:r>
              <a:rPr lang="en-US" sz="1600" dirty="0"/>
              <a:t>Two simple check constraints.</a:t>
            </a:r>
          </a:p>
          <a:p>
            <a:r>
              <a:rPr lang="en-US" sz="1600" dirty="0"/>
              <a:t>Two unique keys: </a:t>
            </a:r>
            <a:r>
              <a:rPr lang="en-US" sz="1600" u="sng" dirty="0" err="1"/>
              <a:t>uni</a:t>
            </a:r>
            <a:r>
              <a:rPr lang="en-US" sz="1600" dirty="0"/>
              <a:t> cannot be NULL, </a:t>
            </a:r>
            <a:r>
              <a:rPr lang="en-US" sz="1600" u="sng" dirty="0" err="1"/>
              <a:t>preferred_email</a:t>
            </a:r>
            <a:r>
              <a:rPr lang="en-US" sz="1600" dirty="0"/>
              <a:t> must be unique if not NULL.</a:t>
            </a:r>
          </a:p>
          <a:p>
            <a:r>
              <a:rPr lang="en-US" sz="1600" dirty="0"/>
              <a:t>Auto-generated column: </a:t>
            </a:r>
            <a:r>
              <a:rPr lang="en-US" sz="1600" u="sng" dirty="0" err="1"/>
              <a:t>uni_email</a:t>
            </a:r>
            <a:endParaRPr lang="en-US" sz="1600" u="sng" dirty="0"/>
          </a:p>
          <a:p>
            <a:r>
              <a:rPr lang="en-US" sz="1600" dirty="0"/>
              <a:t>Example of an ENUM.</a:t>
            </a:r>
          </a:p>
        </p:txBody>
      </p:sp>
      <p:sp>
        <p:nvSpPr>
          <p:cNvPr id="3" name="Title 2">
            <a:extLst>
              <a:ext uri="{FF2B5EF4-FFF2-40B4-BE49-F238E27FC236}">
                <a16:creationId xmlns:a16="http://schemas.microsoft.com/office/drawing/2014/main" id="{B66FE210-714C-744A-A984-95522B52B8B1}"/>
              </a:ext>
            </a:extLst>
          </p:cNvPr>
          <p:cNvSpPr>
            <a:spLocks noGrp="1"/>
          </p:cNvSpPr>
          <p:nvPr>
            <p:ph type="title"/>
          </p:nvPr>
        </p:nvSpPr>
        <p:spPr/>
        <p:txBody>
          <a:bodyPr/>
          <a:lstStyle/>
          <a:p>
            <a:r>
              <a:rPr lang="en-US" dirty="0"/>
              <a:t>Check Constraint and other Things</a:t>
            </a:r>
          </a:p>
        </p:txBody>
      </p:sp>
      <p:pic>
        <p:nvPicPr>
          <p:cNvPr id="5" name="Picture 4">
            <a:extLst>
              <a:ext uri="{FF2B5EF4-FFF2-40B4-BE49-F238E27FC236}">
                <a16:creationId xmlns:a16="http://schemas.microsoft.com/office/drawing/2014/main" id="{F3F2F831-5546-1248-A2B7-446A4B48D050}"/>
              </a:ext>
            </a:extLst>
          </p:cNvPr>
          <p:cNvPicPr>
            <a:picLocks noChangeAspect="1"/>
          </p:cNvPicPr>
          <p:nvPr/>
        </p:nvPicPr>
        <p:blipFill>
          <a:blip r:embed="rId2"/>
          <a:stretch>
            <a:fillRect/>
          </a:stretch>
        </p:blipFill>
        <p:spPr>
          <a:xfrm>
            <a:off x="152400" y="505815"/>
            <a:ext cx="7162800" cy="2818445"/>
          </a:xfrm>
          <a:prstGeom prst="rect">
            <a:avLst/>
          </a:prstGeom>
        </p:spPr>
      </p:pic>
      <p:sp>
        <p:nvSpPr>
          <p:cNvPr id="6" name="TextBox 5">
            <a:extLst>
              <a:ext uri="{FF2B5EF4-FFF2-40B4-BE49-F238E27FC236}">
                <a16:creationId xmlns:a16="http://schemas.microsoft.com/office/drawing/2014/main" id="{827CC602-9218-3D41-94AA-A033E99475FE}"/>
              </a:ext>
            </a:extLst>
          </p:cNvPr>
          <p:cNvSpPr txBox="1"/>
          <p:nvPr/>
        </p:nvSpPr>
        <p:spPr>
          <a:xfrm>
            <a:off x="6248400" y="2343150"/>
            <a:ext cx="2005806" cy="646331"/>
          </a:xfrm>
          <a:prstGeom prst="rect">
            <a:avLst/>
          </a:prstGeom>
          <a:noFill/>
        </p:spPr>
        <p:txBody>
          <a:bodyPr wrap="none" rtlCol="0">
            <a:spAutoFit/>
          </a:bodyPr>
          <a:lstStyle/>
          <a:p>
            <a:pPr algn="ctr"/>
            <a:r>
              <a:rPr lang="en-US" dirty="0">
                <a:solidFill>
                  <a:srgbClr val="FF0000"/>
                </a:solidFill>
              </a:rPr>
              <a:t>Switch to notebook</a:t>
            </a:r>
            <a:br>
              <a:rPr lang="en-US" dirty="0">
                <a:solidFill>
                  <a:srgbClr val="FF0000"/>
                </a:solidFill>
              </a:rPr>
            </a:br>
            <a:r>
              <a:rPr lang="en-US" dirty="0">
                <a:solidFill>
                  <a:srgbClr val="FF0000"/>
                </a:solidFill>
              </a:rPr>
              <a:t>for example.</a:t>
            </a:r>
          </a:p>
        </p:txBody>
      </p:sp>
    </p:spTree>
    <p:extLst>
      <p:ext uri="{BB962C8B-B14F-4D97-AF65-F5344CB8AC3E}">
        <p14:creationId xmlns:p14="http://schemas.microsoft.com/office/powerpoint/2010/main" val="3101339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a:t>
            </a:r>
          </a:p>
        </p:txBody>
      </p:sp>
      <p:sp>
        <p:nvSpPr>
          <p:cNvPr id="64515" name="Rectangle 3"/>
          <p:cNvSpPr>
            <a:spLocks noGrp="1" noChangeArrowheads="1"/>
          </p:cNvSpPr>
          <p:nvPr>
            <p:ph type="body" idx="1"/>
          </p:nvPr>
        </p:nvSpPr>
        <p:spPr>
          <a:xfrm>
            <a:off x="1719262" y="851298"/>
            <a:ext cx="5642546" cy="3707606"/>
          </a:xfrm>
        </p:spPr>
        <p:txBody>
          <a:bodyPr/>
          <a:lstStyle/>
          <a:p>
            <a:r>
              <a:rPr lang="en-US" altLang="en-US" dirty="0"/>
              <a:t>Ensures that a value that appears in one relation for a given set of attributes also appears for a certain set of attributes in another relation.</a:t>
            </a:r>
          </a:p>
          <a:p>
            <a:pPr lvl="1"/>
            <a:r>
              <a:rPr lang="en-US" altLang="en-US" dirty="0"/>
              <a:t>Example:  If “Biology” is a department name appearing in one of the tuples in the </a:t>
            </a:r>
            <a:r>
              <a:rPr lang="en-US" altLang="en-US" i="1" dirty="0"/>
              <a:t>instructor</a:t>
            </a:r>
            <a:r>
              <a:rPr lang="en-US" altLang="en-US" dirty="0"/>
              <a:t> relation, then there exists a tuple in the </a:t>
            </a:r>
            <a:r>
              <a:rPr lang="en-US" altLang="en-US" i="1" dirty="0"/>
              <a:t>department</a:t>
            </a:r>
            <a:r>
              <a:rPr lang="en-US" altLang="en-US" dirty="0"/>
              <a:t> relation for “Biology”.</a:t>
            </a:r>
          </a:p>
          <a:p>
            <a:r>
              <a:rPr lang="en-US" altLang="en-US" dirty="0"/>
              <a:t>Let A be a set of attributes.  Let R and S be two relations that contain attributes A and where A is the primary key of S. A is said to be a  </a:t>
            </a:r>
            <a:r>
              <a:rPr lang="en-US" altLang="en-US" b="1" dirty="0">
                <a:solidFill>
                  <a:srgbClr val="002060"/>
                </a:solidFill>
              </a:rPr>
              <a:t>foreign key</a:t>
            </a:r>
            <a:r>
              <a:rPr lang="en-US" altLang="en-US" dirty="0">
                <a:solidFill>
                  <a:srgbClr val="002060"/>
                </a:solidFill>
              </a:rPr>
              <a:t> </a:t>
            </a:r>
            <a:r>
              <a:rPr lang="en-US" altLang="en-US" dirty="0"/>
              <a:t>of R if for any values of A appearing in R these values also appear in S.</a:t>
            </a:r>
          </a:p>
        </p:txBody>
      </p:sp>
    </p:spTree>
    <p:extLst>
      <p:ext uri="{BB962C8B-B14F-4D97-AF65-F5344CB8AC3E}">
        <p14:creationId xmlns:p14="http://schemas.microsoft.com/office/powerpoint/2010/main" val="4130719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 (Cont.)</a:t>
            </a:r>
          </a:p>
        </p:txBody>
      </p:sp>
      <p:sp>
        <p:nvSpPr>
          <p:cNvPr id="64515" name="Rectangle 3"/>
          <p:cNvSpPr>
            <a:spLocks noGrp="1" noChangeArrowheads="1"/>
          </p:cNvSpPr>
          <p:nvPr>
            <p:ph type="body" idx="1"/>
          </p:nvPr>
        </p:nvSpPr>
        <p:spPr>
          <a:xfrm>
            <a:off x="1719263" y="851298"/>
            <a:ext cx="5595938" cy="2733151"/>
          </a:xfrm>
        </p:spPr>
        <p:txBody>
          <a:bodyPr/>
          <a:lstStyle/>
          <a:p>
            <a:r>
              <a:rPr lang="en-US" altLang="en-US" dirty="0"/>
              <a:t>Foreign </a:t>
            </a:r>
            <a:r>
              <a:rPr lang="en-US" altLang="en-US" i="1" dirty="0"/>
              <a:t>keys can be </a:t>
            </a:r>
            <a:r>
              <a:rPr lang="en-US" altLang="en-US" dirty="0"/>
              <a:t>specified as part of the SQL </a:t>
            </a:r>
            <a:r>
              <a:rPr lang="en-US" altLang="en-US" b="1" dirty="0"/>
              <a:t>create</a:t>
            </a:r>
            <a:r>
              <a:rPr lang="en-US" altLang="en-US" dirty="0"/>
              <a:t> </a:t>
            </a:r>
            <a:r>
              <a:rPr lang="en-US" altLang="en-US" b="1" dirty="0"/>
              <a:t>table </a:t>
            </a:r>
            <a:r>
              <a:rPr lang="en-US" altLang="en-US" dirty="0"/>
              <a:t> statement </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a:t>
            </a:r>
          </a:p>
          <a:p>
            <a:r>
              <a:rPr lang="en-US" altLang="en-US" dirty="0"/>
              <a:t>By </a:t>
            </a:r>
            <a:r>
              <a:rPr lang="en-US" altLang="en-US" dirty="0">
                <a:solidFill>
                  <a:srgbClr val="FF0000"/>
                </a:solidFill>
              </a:rPr>
              <a:t>default</a:t>
            </a:r>
            <a:r>
              <a:rPr lang="en-US" altLang="en-US" dirty="0"/>
              <a:t>, a foreign key references the primary-key attributes of the referenced table.</a:t>
            </a:r>
          </a:p>
          <a:p>
            <a:r>
              <a:rPr lang="en-US" altLang="en-US" dirty="0"/>
              <a:t>SQL allows  a list of attributes of the referenced relation to be specified explicitly.</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 </a:t>
            </a:r>
            <a:r>
              <a:rPr lang="en-US" altLang="en-US" dirty="0"/>
              <a:t>(</a:t>
            </a:r>
            <a:r>
              <a:rPr lang="en-US" altLang="en-US" i="1" dirty="0"/>
              <a:t>dept_name</a:t>
            </a:r>
            <a:r>
              <a:rPr lang="en-US" altLang="en-US" dirty="0"/>
              <a:t>)</a:t>
            </a:r>
          </a:p>
        </p:txBody>
      </p:sp>
    </p:spTree>
    <p:extLst>
      <p:ext uri="{BB962C8B-B14F-4D97-AF65-F5344CB8AC3E}">
        <p14:creationId xmlns:p14="http://schemas.microsoft.com/office/powerpoint/2010/main" val="2339517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1743076" y="171450"/>
            <a:ext cx="6404372" cy="320279"/>
          </a:xfrm>
        </p:spPr>
        <p:txBody>
          <a:bodyPr/>
          <a:lstStyle/>
          <a:p>
            <a:pPr>
              <a:defRPr/>
            </a:pPr>
            <a:r>
              <a:rPr lang="en-US" dirty="0">
                <a:ea typeface="+mj-ea"/>
              </a:rPr>
              <a:t>Cascading Actions in Referential Integrity</a:t>
            </a:r>
          </a:p>
        </p:txBody>
      </p:sp>
      <p:sp>
        <p:nvSpPr>
          <p:cNvPr id="66563" name="Rectangle 3"/>
          <p:cNvSpPr>
            <a:spLocks noGrp="1" noChangeArrowheads="1"/>
          </p:cNvSpPr>
          <p:nvPr>
            <p:ph type="body" idx="1"/>
          </p:nvPr>
        </p:nvSpPr>
        <p:spPr>
          <a:xfrm>
            <a:off x="1722270" y="842460"/>
            <a:ext cx="5854823" cy="3335551"/>
          </a:xfrm>
        </p:spPr>
        <p:txBody>
          <a:bodyPr/>
          <a:lstStyle/>
          <a:p>
            <a:pPr>
              <a:tabLst>
                <a:tab pos="1629966" algn="l"/>
              </a:tabLst>
            </a:pPr>
            <a:r>
              <a:rPr lang="en-US" altLang="en-US" dirty="0"/>
              <a:t>When a referential-integrity constraint is violated, the normal procedure is to reject the action that caused the violation.</a:t>
            </a:r>
          </a:p>
          <a:p>
            <a:pPr>
              <a:tabLst>
                <a:tab pos="1629966" algn="l"/>
              </a:tabLst>
            </a:pPr>
            <a:r>
              <a:rPr lang="en-US" altLang="en-US" dirty="0"/>
              <a:t>An alternative, in case of delete or update is to cascade</a:t>
            </a:r>
          </a:p>
          <a:p>
            <a:pPr>
              <a:buNone/>
              <a:tabLst>
                <a:tab pos="1629966" algn="l"/>
              </a:tabLst>
            </a:pPr>
            <a:r>
              <a:rPr lang="en-US" altLang="en-US" b="1" dirty="0"/>
              <a:t>            create table </a:t>
            </a:r>
            <a:r>
              <a:rPr lang="en-US" altLang="en-US" i="1" dirty="0"/>
              <a:t>course </a:t>
            </a:r>
            <a:r>
              <a:rPr lang="en-US" altLang="en-US" dirty="0"/>
              <a:t>(</a:t>
            </a:r>
            <a:br>
              <a:rPr lang="en-US" altLang="en-US" dirty="0"/>
            </a:br>
            <a:r>
              <a:rPr lang="en-US" altLang="en-US" dirty="0"/>
              <a:t>             (…</a:t>
            </a:r>
            <a:br>
              <a:rPr lang="en-US" altLang="en-US" dirty="0"/>
            </a:br>
            <a:r>
              <a:rPr lang="en-US" altLang="en-US"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b="1" dirty="0"/>
              <a:t>foreign key </a:t>
            </a:r>
            <a:r>
              <a:rPr lang="en-US" altLang="en-US" dirty="0"/>
              <a:t>(</a:t>
            </a:r>
            <a:r>
              <a:rPr lang="en-US" altLang="en-US" i="1" dirty="0"/>
              <a:t>dept_name</a:t>
            </a:r>
            <a:r>
              <a:rPr lang="en-US" altLang="en-US" dirty="0"/>
              <a:t>) </a:t>
            </a:r>
            <a:r>
              <a:rPr lang="en-US" altLang="en-US" b="1" dirty="0"/>
              <a:t>references </a:t>
            </a:r>
            <a:r>
              <a:rPr lang="en-US" altLang="en-US" i="1" dirty="0"/>
              <a:t>department</a:t>
            </a:r>
            <a:br>
              <a:rPr lang="en-US" altLang="en-US" i="1" dirty="0"/>
            </a:br>
            <a:r>
              <a:rPr lang="en-US" altLang="en-US" i="1" dirty="0"/>
              <a:t>                   </a:t>
            </a:r>
            <a:r>
              <a:rPr lang="en-US" altLang="en-US" b="1" dirty="0"/>
              <a:t>on delete cascade</a:t>
            </a:r>
            <a:br>
              <a:rPr lang="en-US" altLang="en-US" b="1" dirty="0"/>
            </a:br>
            <a:r>
              <a:rPr lang="en-US" altLang="en-US" b="1" dirty="0"/>
              <a:t>                   on update cascade</a:t>
            </a:r>
            <a:r>
              <a:rPr lang="en-US" altLang="en-US" dirty="0"/>
              <a:t>,</a:t>
            </a:r>
            <a:br>
              <a:rPr lang="en-US" altLang="en-US" dirty="0"/>
            </a:br>
            <a:r>
              <a:rPr lang="en-US" altLang="en-US" dirty="0"/>
              <a:t>                . . .) </a:t>
            </a:r>
          </a:p>
          <a:p>
            <a:pPr>
              <a:tabLst>
                <a:tab pos="1629966" algn="l"/>
              </a:tabLst>
            </a:pPr>
            <a:r>
              <a:rPr lang="en-US" altLang="en-US" dirty="0"/>
              <a:t>Instead of cascade we can use :  </a:t>
            </a:r>
          </a:p>
          <a:p>
            <a:pPr lvl="1">
              <a:tabLst>
                <a:tab pos="1629966" algn="l"/>
              </a:tabLst>
            </a:pPr>
            <a:r>
              <a:rPr lang="en-US" altLang="en-US" b="1" dirty="0"/>
              <a:t>set null</a:t>
            </a:r>
            <a:r>
              <a:rPr lang="en-US" altLang="en-US" dirty="0"/>
              <a:t>,</a:t>
            </a:r>
          </a:p>
          <a:p>
            <a:pPr lvl="1">
              <a:tabLst>
                <a:tab pos="1629966" algn="l"/>
              </a:tabLst>
            </a:pPr>
            <a:r>
              <a:rPr lang="en-US" altLang="en-US" b="1" dirty="0"/>
              <a:t>set default</a:t>
            </a:r>
            <a:endParaRPr lang="en-US" altLang="en-US" dirty="0"/>
          </a:p>
          <a:p>
            <a:pPr>
              <a:buNone/>
              <a:tabLst>
                <a:tab pos="1629966" algn="l"/>
              </a:tabLst>
            </a:pPr>
            <a:endParaRPr lang="en-US" altLang="en-US" i="1" dirty="0"/>
          </a:p>
        </p:txBody>
      </p:sp>
      <p:sp>
        <p:nvSpPr>
          <p:cNvPr id="2" name="TextBox 1">
            <a:extLst>
              <a:ext uri="{FF2B5EF4-FFF2-40B4-BE49-F238E27FC236}">
                <a16:creationId xmlns:a16="http://schemas.microsoft.com/office/drawing/2014/main" id="{5090DB85-7B8A-1749-B950-55BCDB16619E}"/>
              </a:ext>
            </a:extLst>
          </p:cNvPr>
          <p:cNvSpPr txBox="1"/>
          <p:nvPr/>
        </p:nvSpPr>
        <p:spPr>
          <a:xfrm>
            <a:off x="457200" y="3665396"/>
            <a:ext cx="7706469"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do not use cascading, but that is just my preference.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believe that changes should be explicit, not implemented behind the scenes.</a:t>
            </a:r>
          </a:p>
        </p:txBody>
      </p:sp>
    </p:spTree>
    <p:extLst>
      <p:ext uri="{BB962C8B-B14F-4D97-AF65-F5344CB8AC3E}">
        <p14:creationId xmlns:p14="http://schemas.microsoft.com/office/powerpoint/2010/main" val="3787324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ChangeArrowheads="1"/>
          </p:cNvSpPr>
          <p:nvPr>
            <p:ph type="title"/>
          </p:nvPr>
        </p:nvSpPr>
        <p:spPr>
          <a:xfrm>
            <a:off x="1832000" y="111439"/>
            <a:ext cx="6057900" cy="457200"/>
          </a:xfrm>
        </p:spPr>
        <p:txBody>
          <a:bodyPr/>
          <a:lstStyle/>
          <a:p>
            <a:pPr>
              <a:defRPr/>
            </a:pPr>
            <a:r>
              <a:rPr lang="en-US" sz="1950" dirty="0">
                <a:ea typeface="+mj-ea"/>
              </a:rPr>
              <a:t>Integrity Constraint Violation During Transactions</a:t>
            </a:r>
          </a:p>
        </p:txBody>
      </p:sp>
      <p:sp>
        <p:nvSpPr>
          <p:cNvPr id="68611" name="Rectangle 3"/>
          <p:cNvSpPr>
            <a:spLocks noGrp="1" noChangeArrowheads="1"/>
          </p:cNvSpPr>
          <p:nvPr>
            <p:ph type="body" idx="1"/>
          </p:nvPr>
        </p:nvSpPr>
        <p:spPr>
          <a:xfrm>
            <a:off x="1722269" y="847774"/>
            <a:ext cx="5779985" cy="3632787"/>
          </a:xfrm>
        </p:spPr>
        <p:txBody>
          <a:bodyPr/>
          <a:lstStyle/>
          <a:p>
            <a:r>
              <a:rPr lang="en-US" altLang="en-US" dirty="0"/>
              <a:t>Consider:</a:t>
            </a:r>
          </a:p>
          <a:p>
            <a:pPr lvl="1">
              <a:buFont typeface="Monotype Sorts" charset="2"/>
              <a:buNone/>
            </a:pPr>
            <a:r>
              <a:rPr lang="en-US" altLang="en-US" b="1" dirty="0"/>
              <a:t>      create table </a:t>
            </a:r>
            <a:r>
              <a:rPr lang="en-US" altLang="en-US" i="1" dirty="0"/>
              <a:t>person </a:t>
            </a:r>
            <a:r>
              <a:rPr lang="en-US" altLang="en-US" dirty="0"/>
              <a:t>(</a:t>
            </a:r>
            <a:br>
              <a:rPr lang="en-US" altLang="en-US" dirty="0"/>
            </a:br>
            <a:r>
              <a:rPr lang="en-US" altLang="en-US" dirty="0"/>
              <a:t>	     </a:t>
            </a:r>
            <a:r>
              <a:rPr lang="en-US" altLang="en-US" i="1" dirty="0"/>
              <a:t>ID</a:t>
            </a:r>
            <a:r>
              <a:rPr lang="en-US" altLang="en-US" dirty="0"/>
              <a:t>  </a:t>
            </a:r>
            <a:r>
              <a:rPr lang="en-US" altLang="en-US" b="1" dirty="0"/>
              <a:t>char</a:t>
            </a:r>
            <a:r>
              <a:rPr lang="en-US" altLang="en-US" dirty="0"/>
              <a:t>(10),</a:t>
            </a:r>
            <a:br>
              <a:rPr lang="en-US" altLang="en-US" dirty="0"/>
            </a:br>
            <a:r>
              <a:rPr lang="en-US" altLang="en-US" dirty="0"/>
              <a:t>        </a:t>
            </a:r>
            <a:r>
              <a:rPr lang="en-US" altLang="en-US" i="1" dirty="0"/>
              <a:t>name </a:t>
            </a:r>
            <a:r>
              <a:rPr lang="en-US" altLang="en-US" b="1" dirty="0"/>
              <a:t>char</a:t>
            </a:r>
            <a:r>
              <a:rPr lang="en-US" altLang="en-US" dirty="0"/>
              <a:t>(40),</a:t>
            </a:r>
            <a:br>
              <a:rPr lang="en-US" altLang="en-US" dirty="0"/>
            </a:br>
            <a:r>
              <a:rPr lang="en-US" altLang="en-US" dirty="0"/>
              <a:t>        </a:t>
            </a:r>
            <a:r>
              <a:rPr lang="en-US" altLang="en-US" i="1" dirty="0"/>
              <a:t>mother</a:t>
            </a:r>
            <a:r>
              <a:rPr lang="en-US" altLang="en-US" dirty="0"/>
              <a:t> </a:t>
            </a:r>
            <a:r>
              <a:rPr lang="en-US" altLang="en-US" b="1" dirty="0"/>
              <a:t>char</a:t>
            </a:r>
            <a:r>
              <a:rPr lang="en-US" altLang="en-US" dirty="0"/>
              <a:t>(10),</a:t>
            </a:r>
            <a:br>
              <a:rPr lang="en-US" altLang="en-US" dirty="0"/>
            </a:br>
            <a:r>
              <a:rPr lang="en-US" altLang="en-US" dirty="0"/>
              <a:t>        </a:t>
            </a:r>
            <a:r>
              <a:rPr lang="en-US" altLang="en-US" i="1" dirty="0"/>
              <a:t>father </a:t>
            </a:r>
            <a:r>
              <a:rPr lang="en-US" altLang="en-US" b="1" dirty="0"/>
              <a:t> char</a:t>
            </a:r>
            <a:r>
              <a:rPr lang="en-US" altLang="en-US" dirty="0"/>
              <a:t>(10),</a:t>
            </a:r>
            <a:br>
              <a:rPr lang="en-US" altLang="en-US" dirty="0"/>
            </a:br>
            <a:r>
              <a:rPr lang="en-US" altLang="en-US" dirty="0"/>
              <a:t>        </a:t>
            </a:r>
            <a:r>
              <a:rPr lang="en-US" altLang="en-US" b="1" dirty="0"/>
              <a:t>primary key</a:t>
            </a:r>
            <a:r>
              <a:rPr lang="en-US" altLang="en-US" i="1" dirty="0"/>
              <a:t> ID,</a:t>
            </a:r>
            <a:br>
              <a:rPr lang="en-US" altLang="en-US" i="1" dirty="0"/>
            </a:br>
            <a:r>
              <a:rPr lang="en-US" altLang="en-US" i="1" dirty="0"/>
              <a:t>        </a:t>
            </a:r>
            <a:r>
              <a:rPr lang="en-US" altLang="en-US" b="1" dirty="0"/>
              <a:t>foreign key </a:t>
            </a:r>
            <a:r>
              <a:rPr lang="en-US" altLang="en-US" i="1" dirty="0"/>
              <a:t>father</a:t>
            </a:r>
            <a:r>
              <a:rPr lang="en-US" altLang="en-US" b="1" dirty="0"/>
              <a:t> references </a:t>
            </a:r>
            <a:r>
              <a:rPr lang="en-US" altLang="en-US" i="1" dirty="0"/>
              <a:t>person,</a:t>
            </a:r>
            <a:br>
              <a:rPr lang="en-US" altLang="en-US" dirty="0"/>
            </a:br>
            <a:r>
              <a:rPr lang="en-US" altLang="en-US" dirty="0"/>
              <a:t>        </a:t>
            </a:r>
            <a:r>
              <a:rPr lang="en-US" altLang="en-US" b="1" dirty="0"/>
              <a:t>foreign key </a:t>
            </a:r>
            <a:r>
              <a:rPr lang="en-US" altLang="en-US" i="1" dirty="0"/>
              <a:t>mother</a:t>
            </a:r>
            <a:r>
              <a:rPr lang="en-US" altLang="en-US" dirty="0"/>
              <a:t> </a:t>
            </a:r>
            <a:r>
              <a:rPr lang="en-US" altLang="en-US" b="1" dirty="0"/>
              <a:t>references </a:t>
            </a:r>
            <a:r>
              <a:rPr lang="en-US" altLang="en-US" i="1" dirty="0"/>
              <a:t> person</a:t>
            </a:r>
            <a:r>
              <a:rPr lang="en-US" altLang="en-US" dirty="0"/>
              <a:t>)</a:t>
            </a:r>
          </a:p>
          <a:p>
            <a:r>
              <a:rPr lang="en-US" altLang="en-US" dirty="0"/>
              <a:t>How to insert a tuple without causing constraint violation?</a:t>
            </a:r>
          </a:p>
          <a:p>
            <a:pPr lvl="1"/>
            <a:r>
              <a:rPr lang="en-US" altLang="en-US" dirty="0"/>
              <a:t>Insert father and mother of a person before inserting person</a:t>
            </a:r>
          </a:p>
          <a:p>
            <a:pPr lvl="1"/>
            <a:r>
              <a:rPr lang="en-US" altLang="en-US" dirty="0"/>
              <a:t>OR, set father and mother to null initially, update after inserting all persons (not possible if father and mother attributes declared to be </a:t>
            </a:r>
            <a:r>
              <a:rPr lang="en-US" altLang="en-US" b="1" dirty="0"/>
              <a:t>not null</a:t>
            </a:r>
            <a:r>
              <a:rPr lang="en-US" altLang="en-US" dirty="0"/>
              <a:t>) </a:t>
            </a:r>
          </a:p>
          <a:p>
            <a:pPr lvl="1"/>
            <a:r>
              <a:rPr lang="en-US" altLang="en-US" dirty="0"/>
              <a:t>OR defer constraint</a:t>
            </a:r>
            <a:r>
              <a:rPr lang="en-US" altLang="en-US" b="1" dirty="0"/>
              <a:t> </a:t>
            </a:r>
            <a:r>
              <a:rPr lang="en-US" altLang="en-US" dirty="0"/>
              <a:t>checking</a:t>
            </a:r>
          </a:p>
          <a:p>
            <a:pPr lvl="1"/>
            <a:endParaRPr lang="en-US" altLang="en-US" dirty="0"/>
          </a:p>
        </p:txBody>
      </p:sp>
      <p:sp>
        <p:nvSpPr>
          <p:cNvPr id="2" name="TextBox 1">
            <a:extLst>
              <a:ext uri="{FF2B5EF4-FFF2-40B4-BE49-F238E27FC236}">
                <a16:creationId xmlns:a16="http://schemas.microsoft.com/office/drawing/2014/main" id="{D1EB7C49-047F-4746-8A12-792F5F809C0F}"/>
              </a:ext>
            </a:extLst>
          </p:cNvPr>
          <p:cNvSpPr txBox="1"/>
          <p:nvPr/>
        </p:nvSpPr>
        <p:spPr>
          <a:xfrm>
            <a:off x="457200" y="4552950"/>
            <a:ext cx="4498796"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 Do not worry about transaction for now.</a:t>
            </a:r>
          </a:p>
        </p:txBody>
      </p:sp>
    </p:spTree>
    <p:extLst>
      <p:ext uri="{BB962C8B-B14F-4D97-AF65-F5344CB8AC3E}">
        <p14:creationId xmlns:p14="http://schemas.microsoft.com/office/powerpoint/2010/main" val="3979102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defRPr/>
            </a:pPr>
            <a:r>
              <a:rPr lang="en-US" dirty="0">
                <a:ea typeface="+mj-ea"/>
              </a:rPr>
              <a:t>Complex Check Conditions</a:t>
            </a:r>
          </a:p>
        </p:txBody>
      </p:sp>
      <p:sp>
        <p:nvSpPr>
          <p:cNvPr id="69635" name="Rectangle 3"/>
          <p:cNvSpPr>
            <a:spLocks noGrp="1" noChangeArrowheads="1"/>
          </p:cNvSpPr>
          <p:nvPr>
            <p:ph type="body" idx="1"/>
          </p:nvPr>
        </p:nvSpPr>
        <p:spPr>
          <a:xfrm>
            <a:off x="1719262" y="820342"/>
            <a:ext cx="5650802" cy="3129867"/>
          </a:xfrm>
        </p:spPr>
        <p:txBody>
          <a:bodyPr/>
          <a:lstStyle/>
          <a:p>
            <a:r>
              <a:rPr lang="en-US" altLang="en-US" dirty="0"/>
              <a:t>The predicate in the check clause can be an arbitrary predicate that can include a subquery.</a:t>
            </a:r>
          </a:p>
          <a:p>
            <a:pPr>
              <a:buNone/>
            </a:pPr>
            <a:r>
              <a:rPr lang="en-US" altLang="en-US" b="1" dirty="0"/>
              <a:t>          check </a:t>
            </a:r>
            <a:r>
              <a:rPr lang="en-US" altLang="en-US" dirty="0"/>
              <a:t>(</a:t>
            </a:r>
            <a:r>
              <a:rPr lang="en-US" altLang="en-US" i="1" dirty="0" err="1"/>
              <a:t>time_slot_id</a:t>
            </a:r>
            <a:r>
              <a:rPr lang="en-US" altLang="en-US" i="1" dirty="0"/>
              <a:t>  </a:t>
            </a:r>
            <a:r>
              <a:rPr lang="en-US" altLang="en-US" b="1" dirty="0"/>
              <a:t>in </a:t>
            </a:r>
            <a:r>
              <a:rPr lang="en-US" altLang="en-US" dirty="0"/>
              <a:t>(</a:t>
            </a:r>
            <a:r>
              <a:rPr lang="en-US" altLang="en-US" b="1" dirty="0"/>
              <a:t>select </a:t>
            </a:r>
            <a:r>
              <a:rPr lang="en-US" altLang="en-US" i="1" dirty="0" err="1"/>
              <a:t>time_slot_id</a:t>
            </a:r>
            <a:r>
              <a:rPr lang="en-US" altLang="en-US" i="1" dirty="0"/>
              <a:t> </a:t>
            </a:r>
            <a:r>
              <a:rPr lang="en-US" altLang="en-US" b="1" dirty="0"/>
              <a:t>from </a:t>
            </a:r>
            <a:r>
              <a:rPr lang="en-US" altLang="en-US" i="1" dirty="0" err="1"/>
              <a:t>time_slot</a:t>
            </a:r>
            <a:r>
              <a:rPr lang="en-US" altLang="en-US" dirty="0"/>
              <a:t>))</a:t>
            </a:r>
          </a:p>
          <a:p>
            <a:pPr>
              <a:buNone/>
            </a:pPr>
            <a:r>
              <a:rPr lang="en-US" altLang="en-US" dirty="0"/>
              <a:t>     The check condition states  that the  </a:t>
            </a:r>
            <a:r>
              <a:rPr lang="en-US" altLang="en-US" dirty="0" err="1"/>
              <a:t>time_slot_id</a:t>
            </a:r>
            <a:r>
              <a:rPr lang="en-US" altLang="en-US" dirty="0"/>
              <a:t> in each tuple in the </a:t>
            </a:r>
            <a:r>
              <a:rPr lang="en-US" altLang="en-US" i="1" dirty="0"/>
              <a:t>section</a:t>
            </a:r>
            <a:r>
              <a:rPr lang="en-US" altLang="en-US" dirty="0"/>
              <a:t>  relation is actually the identifier of a time slot in the </a:t>
            </a:r>
            <a:r>
              <a:rPr lang="en-US" altLang="en-US" i="1" dirty="0" err="1"/>
              <a:t>time_slot</a:t>
            </a:r>
            <a:r>
              <a:rPr lang="en-US" altLang="en-US" dirty="0"/>
              <a:t> relation.</a:t>
            </a:r>
          </a:p>
          <a:p>
            <a:pPr lvl="1"/>
            <a:r>
              <a:rPr lang="en-US" altLang="en-US" dirty="0"/>
              <a:t>The condition has to be checked not only when a tuple is inserted or modified in </a:t>
            </a:r>
            <a:r>
              <a:rPr lang="en-US" altLang="en-US" i="1" dirty="0"/>
              <a:t>section</a:t>
            </a:r>
            <a:r>
              <a:rPr lang="en-US" altLang="en-US" dirty="0"/>
              <a:t> , but also when the relation </a:t>
            </a:r>
            <a:r>
              <a:rPr lang="en-US" altLang="en-US" i="1" dirty="0" err="1"/>
              <a:t>time_slot</a:t>
            </a:r>
            <a:r>
              <a:rPr lang="en-US" altLang="en-US" i="1" dirty="0"/>
              <a:t> </a:t>
            </a:r>
            <a:r>
              <a:rPr lang="en-US" altLang="en-US" dirty="0"/>
              <a:t>changes </a:t>
            </a:r>
          </a:p>
          <a:p>
            <a:pPr>
              <a:buNone/>
            </a:pPr>
            <a:endParaRPr lang="en-US" altLang="en-US" sz="1500" dirty="0"/>
          </a:p>
        </p:txBody>
      </p:sp>
      <p:sp>
        <p:nvSpPr>
          <p:cNvPr id="2" name="TextBox 1">
            <a:extLst>
              <a:ext uri="{FF2B5EF4-FFF2-40B4-BE49-F238E27FC236}">
                <a16:creationId xmlns:a16="http://schemas.microsoft.com/office/drawing/2014/main" id="{A66D1D2C-90DE-A442-8DFF-89E5B4A6BFE4}"/>
              </a:ext>
            </a:extLst>
          </p:cNvPr>
          <p:cNvSpPr txBox="1"/>
          <p:nvPr/>
        </p:nvSpPr>
        <p:spPr>
          <a:xfrm>
            <a:off x="533400" y="3562350"/>
            <a:ext cx="7037247"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 all databases support complex check conditions.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can use triggers, which we will cover, to implement more complex</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check constraints.</a:t>
            </a:r>
          </a:p>
        </p:txBody>
      </p:sp>
    </p:spTree>
    <p:extLst>
      <p:ext uri="{BB962C8B-B14F-4D97-AF65-F5344CB8AC3E}">
        <p14:creationId xmlns:p14="http://schemas.microsoft.com/office/powerpoint/2010/main" val="581792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defRPr/>
            </a:pPr>
            <a:r>
              <a:rPr lang="en-US" dirty="0">
                <a:ea typeface="+mj-ea"/>
              </a:rPr>
              <a:t>Assertions</a:t>
            </a:r>
          </a:p>
        </p:txBody>
      </p:sp>
      <p:sp>
        <p:nvSpPr>
          <p:cNvPr id="69635" name="Rectangle 3"/>
          <p:cNvSpPr>
            <a:spLocks noGrp="1" noChangeArrowheads="1"/>
          </p:cNvSpPr>
          <p:nvPr>
            <p:ph type="body" idx="1"/>
          </p:nvPr>
        </p:nvSpPr>
        <p:spPr>
          <a:xfrm>
            <a:off x="1719263" y="832165"/>
            <a:ext cx="5735760" cy="3218627"/>
          </a:xfrm>
        </p:spPr>
        <p:txBody>
          <a:bodyPr/>
          <a:lstStyle/>
          <a:p>
            <a:r>
              <a:rPr lang="en-US" altLang="en-US" dirty="0"/>
              <a:t>An </a:t>
            </a:r>
            <a:r>
              <a:rPr lang="en-US" altLang="en-US" b="1" dirty="0">
                <a:solidFill>
                  <a:srgbClr val="002060"/>
                </a:solidFill>
              </a:rPr>
              <a:t>assertion</a:t>
            </a:r>
            <a:r>
              <a:rPr lang="en-US" altLang="en-US" dirty="0">
                <a:solidFill>
                  <a:srgbClr val="002060"/>
                </a:solidFill>
              </a:rPr>
              <a:t> </a:t>
            </a:r>
            <a:r>
              <a:rPr lang="en-US" altLang="en-US" dirty="0"/>
              <a:t>is a predicate expressing a condition that we wish the database always to satisfy.</a:t>
            </a:r>
          </a:p>
          <a:p>
            <a:r>
              <a:rPr lang="en-US" altLang="en-US" dirty="0"/>
              <a:t>The following constraints, can be expressed using assertions:</a:t>
            </a:r>
          </a:p>
          <a:p>
            <a:r>
              <a:rPr lang="en-US" altLang="en-US" dirty="0"/>
              <a:t>For each tuple in the </a:t>
            </a:r>
            <a:r>
              <a:rPr lang="en-US" altLang="en-US" i="1" dirty="0"/>
              <a:t>student</a:t>
            </a:r>
            <a:r>
              <a:rPr lang="en-US" altLang="en-US" dirty="0"/>
              <a:t> relation, the value of the attribute </a:t>
            </a:r>
            <a:r>
              <a:rPr lang="en-US" altLang="en-US" i="1" dirty="0"/>
              <a:t>tot_cred</a:t>
            </a:r>
            <a:r>
              <a:rPr lang="en-US" altLang="en-US" dirty="0"/>
              <a:t> must equal the sum of credits of courses that the student has completed successfully.</a:t>
            </a:r>
          </a:p>
          <a:p>
            <a:r>
              <a:rPr lang="en-US" altLang="en-US" dirty="0"/>
              <a:t>An instructor cannot teach in two different classrooms in a semester in the same time slot</a:t>
            </a:r>
          </a:p>
          <a:p>
            <a:r>
              <a:rPr lang="en-US" altLang="en-US" dirty="0"/>
              <a:t>An assertion in SQL takes the form:</a:t>
            </a:r>
          </a:p>
          <a:p>
            <a:pPr>
              <a:buNone/>
            </a:pPr>
            <a:r>
              <a:rPr lang="en-US" altLang="en-US" dirty="0"/>
              <a:t>        </a:t>
            </a:r>
            <a:r>
              <a:rPr lang="en-US" altLang="en-US" b="1" dirty="0"/>
              <a:t>create assertion</a:t>
            </a:r>
            <a:r>
              <a:rPr lang="en-US" altLang="en-US" dirty="0"/>
              <a:t> &lt;assertion-name&gt; </a:t>
            </a:r>
            <a:r>
              <a:rPr lang="en-US" altLang="en-US" b="1" dirty="0"/>
              <a:t>check </a:t>
            </a:r>
            <a:r>
              <a:rPr lang="en-US" altLang="en-US" dirty="0"/>
              <a:t>(&lt;predicate&gt;);</a:t>
            </a:r>
          </a:p>
          <a:p>
            <a:endParaRPr lang="en-US" altLang="en-US" sz="1500" dirty="0"/>
          </a:p>
        </p:txBody>
      </p:sp>
      <p:sp>
        <p:nvSpPr>
          <p:cNvPr id="2" name="TextBox 1">
            <a:extLst>
              <a:ext uri="{FF2B5EF4-FFF2-40B4-BE49-F238E27FC236}">
                <a16:creationId xmlns:a16="http://schemas.microsoft.com/office/drawing/2014/main" id="{66D96549-9BE6-7F4B-993A-F08D85E27D91}"/>
              </a:ext>
            </a:extLst>
          </p:cNvPr>
          <p:cNvSpPr txBox="1"/>
          <p:nvPr/>
        </p:nvSpPr>
        <p:spPr>
          <a:xfrm>
            <a:off x="685800" y="3790950"/>
            <a:ext cx="655147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 Assertions are inconsistently supported and not that common.</a:t>
            </a:r>
          </a:p>
        </p:txBody>
      </p:sp>
    </p:spTree>
    <p:extLst>
      <p:ext uri="{BB962C8B-B14F-4D97-AF65-F5344CB8AC3E}">
        <p14:creationId xmlns:p14="http://schemas.microsoft.com/office/powerpoint/2010/main" val="885616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pPr>
              <a:defRPr/>
            </a:pPr>
            <a:r>
              <a:rPr lang="en-US" dirty="0">
                <a:ea typeface="+mj-ea"/>
              </a:rPr>
              <a:t>User-Defined Types</a:t>
            </a:r>
          </a:p>
        </p:txBody>
      </p:sp>
      <p:sp>
        <p:nvSpPr>
          <p:cNvPr id="73731" name="Rectangle 3"/>
          <p:cNvSpPr>
            <a:spLocks noGrp="1" noChangeArrowheads="1"/>
          </p:cNvSpPr>
          <p:nvPr>
            <p:ph type="body" idx="1"/>
          </p:nvPr>
        </p:nvSpPr>
        <p:spPr>
          <a:xfrm>
            <a:off x="1719263" y="851298"/>
            <a:ext cx="5714810" cy="2211943"/>
          </a:xfrm>
        </p:spPr>
        <p:txBody>
          <a:bodyPr/>
          <a:lstStyle/>
          <a:p>
            <a:pPr>
              <a:tabLst>
                <a:tab pos="859631" algn="l"/>
                <a:tab pos="1418035" algn="l"/>
              </a:tabLst>
            </a:pPr>
            <a:r>
              <a:rPr lang="en-US" altLang="en-US" b="1" dirty="0">
                <a:solidFill>
                  <a:srgbClr val="002060"/>
                </a:solidFill>
              </a:rPr>
              <a:t>create type </a:t>
            </a:r>
            <a:r>
              <a:rPr lang="en-US" altLang="en-US" dirty="0"/>
              <a:t>construct in SQL creates user-defined type</a:t>
            </a:r>
          </a:p>
          <a:p>
            <a:pPr>
              <a:buNone/>
              <a:tabLst>
                <a:tab pos="859631" algn="l"/>
                <a:tab pos="1418035" algn="l"/>
              </a:tabLst>
            </a:pPr>
            <a:r>
              <a:rPr lang="en-US" altLang="en-US" sz="600" dirty="0"/>
              <a:t> </a:t>
            </a:r>
          </a:p>
          <a:p>
            <a:pPr lvl="1">
              <a:buNone/>
              <a:tabLst>
                <a:tab pos="859631" algn="l"/>
                <a:tab pos="1418035" algn="l"/>
              </a:tabLst>
            </a:pPr>
            <a:r>
              <a:rPr lang="en-US" altLang="en-US" b="1" dirty="0"/>
              <a:t>		create type </a:t>
            </a:r>
            <a:r>
              <a:rPr lang="en-US" altLang="en-US" i="1" dirty="0"/>
              <a:t>Dollars</a:t>
            </a:r>
            <a:r>
              <a:rPr lang="en-US" altLang="en-US" b="1" dirty="0"/>
              <a:t> as numeric (12,2) final </a:t>
            </a:r>
            <a:br>
              <a:rPr lang="en-US" altLang="en-US" b="1" dirty="0"/>
            </a:br>
            <a:r>
              <a:rPr lang="en-US" altLang="en-US" sz="600" b="1" dirty="0"/>
              <a:t> </a:t>
            </a:r>
            <a:endParaRPr lang="en-US" altLang="en-US" sz="600" dirty="0"/>
          </a:p>
          <a:p>
            <a:pPr>
              <a:tabLst>
                <a:tab pos="859631" algn="l"/>
                <a:tab pos="1418035" algn="l"/>
              </a:tabLst>
            </a:pPr>
            <a:r>
              <a:rPr lang="en-US" altLang="en-US" dirty="0"/>
              <a:t>Example:</a:t>
            </a:r>
          </a:p>
          <a:p>
            <a:pPr>
              <a:buNone/>
              <a:tabLst>
                <a:tab pos="859631" algn="l"/>
                <a:tab pos="1418035" algn="l"/>
              </a:tabLst>
            </a:pPr>
            <a:r>
              <a:rPr lang="en-US" altLang="en-US" b="1" dirty="0"/>
              <a:t>               create table </a:t>
            </a:r>
            <a:r>
              <a:rPr lang="en-US" altLang="en-US" i="1" dirty="0"/>
              <a:t>department</a:t>
            </a:r>
            <a:br>
              <a:rPr lang="en-US" altLang="en-US" i="1" dirty="0"/>
            </a:br>
            <a:r>
              <a:rPr lang="en-US" altLang="en-US" i="1" dirty="0"/>
              <a:t>          </a:t>
            </a:r>
            <a:r>
              <a:rPr lang="en-US" altLang="en-US" dirty="0"/>
              <a:t>(</a:t>
            </a: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dirty="0"/>
              <a:t>          </a:t>
            </a:r>
            <a:r>
              <a:rPr lang="en-US" altLang="en-US" i="1" dirty="0"/>
              <a:t>building </a:t>
            </a:r>
            <a:r>
              <a:rPr lang="en-US" altLang="en-US" b="1" dirty="0" err="1"/>
              <a:t>varchar</a:t>
            </a:r>
            <a:r>
              <a:rPr lang="en-US" altLang="en-US" b="1" dirty="0"/>
              <a:t> </a:t>
            </a:r>
            <a:r>
              <a:rPr lang="en-US" altLang="en-US" dirty="0"/>
              <a:t>(15),</a:t>
            </a:r>
            <a:br>
              <a:rPr lang="en-US" altLang="en-US" dirty="0"/>
            </a:br>
            <a:r>
              <a:rPr lang="en-US" altLang="en-US" dirty="0"/>
              <a:t>          </a:t>
            </a:r>
            <a:r>
              <a:rPr lang="en-US" altLang="en-US" i="1" dirty="0"/>
              <a:t>budget Dollars</a:t>
            </a:r>
            <a:r>
              <a:rPr lang="en-US" altLang="en-US" dirty="0"/>
              <a:t>);</a:t>
            </a:r>
          </a:p>
        </p:txBody>
      </p:sp>
      <p:sp>
        <p:nvSpPr>
          <p:cNvPr id="4" name="TextBox 3">
            <a:extLst>
              <a:ext uri="{FF2B5EF4-FFF2-40B4-BE49-F238E27FC236}">
                <a16:creationId xmlns:a16="http://schemas.microsoft.com/office/drawing/2014/main" id="{5608764C-6A8D-E24C-976B-BA2F059E40E0}"/>
              </a:ext>
            </a:extLst>
          </p:cNvPr>
          <p:cNvSpPr txBox="1"/>
          <p:nvPr/>
        </p:nvSpPr>
        <p:spPr>
          <a:xfrm>
            <a:off x="749765" y="3257550"/>
            <a:ext cx="6840334"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Domains and UDTs are an important concept but not as well supported</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as they should be.</a:t>
            </a:r>
          </a:p>
        </p:txBody>
      </p:sp>
    </p:spTree>
    <p:extLst>
      <p:ext uri="{BB962C8B-B14F-4D97-AF65-F5344CB8AC3E}">
        <p14:creationId xmlns:p14="http://schemas.microsoft.com/office/powerpoint/2010/main" val="3962559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a:xfrm>
            <a:off x="1719263" y="133226"/>
            <a:ext cx="6057900" cy="457200"/>
          </a:xfrm>
        </p:spPr>
        <p:txBody>
          <a:bodyPr/>
          <a:lstStyle/>
          <a:p>
            <a:pPr>
              <a:defRPr/>
            </a:pPr>
            <a:r>
              <a:rPr lang="en-US" dirty="0">
                <a:ea typeface="+mj-ea"/>
              </a:rPr>
              <a:t>Domains</a:t>
            </a:r>
          </a:p>
        </p:txBody>
      </p:sp>
      <p:sp>
        <p:nvSpPr>
          <p:cNvPr id="75779" name="Rectangle 3"/>
          <p:cNvSpPr>
            <a:spLocks noGrp="1" noChangeArrowheads="1"/>
          </p:cNvSpPr>
          <p:nvPr>
            <p:ph type="body" idx="1"/>
          </p:nvPr>
        </p:nvSpPr>
        <p:spPr>
          <a:xfrm>
            <a:off x="1719263" y="825625"/>
            <a:ext cx="5275898" cy="3779669"/>
          </a:xfrm>
        </p:spPr>
        <p:txBody>
          <a:bodyPr/>
          <a:lstStyle/>
          <a:p>
            <a:r>
              <a:rPr lang="en-US" altLang="en-US" b="1" dirty="0">
                <a:solidFill>
                  <a:srgbClr val="002060"/>
                </a:solidFill>
              </a:rPr>
              <a:t>create domain</a:t>
            </a:r>
            <a:r>
              <a:rPr lang="en-US" altLang="en-US" dirty="0">
                <a:solidFill>
                  <a:srgbClr val="002060"/>
                </a:solidFill>
              </a:rPr>
              <a:t> </a:t>
            </a:r>
            <a:r>
              <a:rPr lang="en-US" altLang="en-US" dirty="0"/>
              <a:t>construct in SQL-92 creates user-defined domain types</a:t>
            </a:r>
          </a:p>
          <a:p>
            <a:pPr>
              <a:buFont typeface="Monotype Sorts" charset="2"/>
              <a:buNone/>
            </a:pPr>
            <a:r>
              <a:rPr lang="en-US" altLang="en-US" sz="600" dirty="0"/>
              <a:t> </a:t>
            </a:r>
          </a:p>
          <a:p>
            <a:pPr lvl="1">
              <a:buFont typeface="Monotype Sorts" charset="2"/>
              <a:buNone/>
            </a:pPr>
            <a:r>
              <a:rPr lang="en-US" altLang="en-US" b="1" dirty="0"/>
              <a:t>		create domain </a:t>
            </a:r>
            <a:r>
              <a:rPr lang="en-US" altLang="en-US" i="1" dirty="0" err="1"/>
              <a:t>person_name</a:t>
            </a:r>
            <a:r>
              <a:rPr lang="en-US" altLang="en-US" i="1" dirty="0"/>
              <a:t> </a:t>
            </a:r>
            <a:r>
              <a:rPr lang="en-US" altLang="en-US" b="1" dirty="0"/>
              <a:t>char</a:t>
            </a:r>
            <a:r>
              <a:rPr lang="en-US" altLang="en-US" dirty="0"/>
              <a:t>(20) </a:t>
            </a:r>
            <a:r>
              <a:rPr lang="en-US" altLang="en-US" b="1" dirty="0"/>
              <a:t>not null</a:t>
            </a:r>
          </a:p>
          <a:p>
            <a:pPr lvl="1">
              <a:buFont typeface="Monotype Sorts" charset="2"/>
              <a:buNone/>
            </a:pPr>
            <a:r>
              <a:rPr lang="en-US" altLang="en-US" sz="600" dirty="0"/>
              <a:t> </a:t>
            </a:r>
          </a:p>
          <a:p>
            <a:r>
              <a:rPr lang="en-US" altLang="en-US" dirty="0"/>
              <a:t>Types and domains are similar.  Domains can have constraints, such as </a:t>
            </a:r>
            <a:r>
              <a:rPr lang="en-US" altLang="en-US" b="1" dirty="0"/>
              <a:t>not null</a:t>
            </a:r>
            <a:r>
              <a:rPr lang="en-US" altLang="en-US" dirty="0"/>
              <a:t>, specified on them.</a:t>
            </a:r>
          </a:p>
          <a:p>
            <a:r>
              <a:rPr lang="en-US" altLang="en-US" dirty="0"/>
              <a:t>Example:</a:t>
            </a:r>
            <a:endParaRPr lang="en-US" altLang="en-US" b="1" dirty="0"/>
          </a:p>
          <a:p>
            <a:pPr>
              <a:buNone/>
            </a:pPr>
            <a:r>
              <a:rPr lang="en-US" altLang="en-US" b="1" dirty="0"/>
              <a:t>        create domain </a:t>
            </a:r>
            <a:r>
              <a:rPr lang="en-US" altLang="en-US" i="1" dirty="0" err="1"/>
              <a:t>degree_level</a:t>
            </a:r>
            <a:r>
              <a:rPr lang="en-US" altLang="en-US" i="1" dirty="0"/>
              <a:t> </a:t>
            </a:r>
            <a:r>
              <a:rPr lang="en-US" altLang="en-US" b="1" dirty="0"/>
              <a:t>varchar</a:t>
            </a:r>
            <a:r>
              <a:rPr lang="en-US" altLang="en-US" dirty="0"/>
              <a:t>(10)</a:t>
            </a:r>
            <a:br>
              <a:rPr lang="en-US" altLang="en-US" dirty="0"/>
            </a:br>
            <a:r>
              <a:rPr lang="en-US" altLang="en-US" dirty="0"/>
              <a:t>       </a:t>
            </a:r>
            <a:r>
              <a:rPr lang="en-US" altLang="en-US" b="1" dirty="0"/>
              <a:t>constraint </a:t>
            </a:r>
            <a:r>
              <a:rPr lang="en-US" altLang="en-US" i="1" dirty="0" err="1"/>
              <a:t>degree_level_test</a:t>
            </a:r>
            <a:br>
              <a:rPr lang="en-US" altLang="en-US" i="1" dirty="0"/>
            </a:br>
            <a:r>
              <a:rPr lang="en-US" altLang="en-US" i="1" dirty="0"/>
              <a:t>            </a:t>
            </a:r>
            <a:r>
              <a:rPr lang="en-US" altLang="en-US" b="1" dirty="0"/>
              <a:t>check </a:t>
            </a:r>
            <a:r>
              <a:rPr lang="en-US" altLang="en-US" dirty="0"/>
              <a:t>(</a:t>
            </a:r>
            <a:r>
              <a:rPr lang="en-US" altLang="en-US" b="1" dirty="0"/>
              <a:t>value in </a:t>
            </a:r>
            <a:r>
              <a:rPr lang="en-US" altLang="en-US" dirty="0"/>
              <a:t>('Bachelors', 'Masters', 'Doctorate'));</a:t>
            </a:r>
          </a:p>
          <a:p>
            <a:endParaRPr lang="en-US" altLang="en-US" dirty="0"/>
          </a:p>
        </p:txBody>
      </p:sp>
      <p:sp>
        <p:nvSpPr>
          <p:cNvPr id="4" name="TextBox 3">
            <a:extLst>
              <a:ext uri="{FF2B5EF4-FFF2-40B4-BE49-F238E27FC236}">
                <a16:creationId xmlns:a16="http://schemas.microsoft.com/office/drawing/2014/main" id="{7683A19C-D040-B746-955F-C2E5CDCB241C}"/>
              </a:ext>
            </a:extLst>
          </p:cNvPr>
          <p:cNvSpPr txBox="1"/>
          <p:nvPr/>
        </p:nvSpPr>
        <p:spPr>
          <a:xfrm>
            <a:off x="685800" y="3638550"/>
            <a:ext cx="3976217"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Support for domains is also inconsistent.</a:t>
            </a:r>
          </a:p>
        </p:txBody>
      </p:sp>
    </p:spTree>
    <p:extLst>
      <p:ext uri="{BB962C8B-B14F-4D97-AF65-F5344CB8AC3E}">
        <p14:creationId xmlns:p14="http://schemas.microsoft.com/office/powerpoint/2010/main" val="768085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2021</a:t>
            </a:r>
            <a:br>
              <a:rPr lang="en-US" altLang="en-US" sz="2800" i="1" dirty="0"/>
            </a:br>
            <a:br>
              <a:rPr lang="en-US" altLang="en-US" sz="2800" i="1" dirty="0"/>
            </a:br>
            <a:r>
              <a:rPr lang="en-US" altLang="en-US" sz="2800" i="1" dirty="0"/>
              <a:t>Lecture 5: Advanced SQL and Projects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8" name="Rounded Rectangle 7">
            <a:extLst>
              <a:ext uri="{FF2B5EF4-FFF2-40B4-BE49-F238E27FC236}">
                <a16:creationId xmlns:a16="http://schemas.microsoft.com/office/drawing/2014/main" id="{0733ACA8-8B19-B84D-8291-674E5FECD8F7}"/>
              </a:ext>
            </a:extLst>
          </p:cNvPr>
          <p:cNvSpPr/>
          <p:nvPr/>
        </p:nvSpPr>
        <p:spPr>
          <a:xfrm>
            <a:off x="74615" y="3356555"/>
            <a:ext cx="8915398" cy="1294171"/>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We will start in a couple of minutes.</a:t>
            </a:r>
          </a:p>
        </p:txBody>
      </p:sp>
    </p:spTree>
    <p:extLst>
      <p:ext uri="{BB962C8B-B14F-4D97-AF65-F5344CB8AC3E}">
        <p14:creationId xmlns:p14="http://schemas.microsoft.com/office/powerpoint/2010/main" val="3209435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Defining Indexes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599278A1-689D-334D-B798-8F1C1650DDB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4: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9137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a:t>
            </a:r>
          </a:p>
        </p:txBody>
      </p:sp>
      <p:sp>
        <p:nvSpPr>
          <p:cNvPr id="72707" name="Rectangle 3"/>
          <p:cNvSpPr>
            <a:spLocks noGrp="1" noChangeArrowheads="1"/>
          </p:cNvSpPr>
          <p:nvPr>
            <p:ph type="body" idx="1"/>
          </p:nvPr>
        </p:nvSpPr>
        <p:spPr>
          <a:xfrm>
            <a:off x="1707449" y="648677"/>
            <a:ext cx="5729102" cy="3084146"/>
          </a:xfrm>
        </p:spPr>
        <p:txBody>
          <a:bodyPr/>
          <a:lstStyle/>
          <a:p>
            <a:r>
              <a:rPr lang="en-US" altLang="en-US" dirty="0"/>
              <a:t>Many queries reference only a small proportion of the records in a table. </a:t>
            </a:r>
          </a:p>
          <a:p>
            <a:r>
              <a:rPr lang="en-US" altLang="en-US" dirty="0"/>
              <a:t>It is inefficient for the system to read every record to find  a record with  particular value</a:t>
            </a:r>
          </a:p>
          <a:p>
            <a:r>
              <a:rPr lang="en-US" altLang="en-US" dirty="0"/>
              <a:t>An </a:t>
            </a:r>
            <a:r>
              <a:rPr lang="en-US" altLang="en-US" b="1" dirty="0">
                <a:solidFill>
                  <a:srgbClr val="002060"/>
                </a:solidFill>
              </a:rPr>
              <a:t>index</a:t>
            </a:r>
            <a:r>
              <a:rPr lang="en-US" altLang="en-US" dirty="0"/>
              <a:t> on an attribute of a relation is a data structure that allows the database system to find those tuples in the relation that have a specified value for that attribute efficiently, without scanning through all the tuples of the relation.</a:t>
            </a:r>
          </a:p>
          <a:p>
            <a:r>
              <a:rPr lang="en-US" altLang="en-US" dirty="0"/>
              <a:t>We create an index with the </a:t>
            </a:r>
            <a:r>
              <a:rPr lang="en-US" altLang="en-US" b="1" dirty="0"/>
              <a:t>create index </a:t>
            </a:r>
            <a:r>
              <a:rPr lang="en-US" altLang="en-US" dirty="0"/>
              <a:t>command</a:t>
            </a:r>
          </a:p>
          <a:p>
            <a:pPr>
              <a:buNone/>
            </a:pPr>
            <a:r>
              <a:rPr lang="en-US" altLang="en-US" dirty="0"/>
              <a:t>         </a:t>
            </a:r>
            <a:r>
              <a:rPr lang="en-US" altLang="en-US" b="1" dirty="0"/>
              <a:t>create index </a:t>
            </a:r>
            <a:r>
              <a:rPr lang="en-US" altLang="en-US" dirty="0"/>
              <a:t>&lt;name&gt; </a:t>
            </a:r>
            <a:r>
              <a:rPr lang="en-US" altLang="en-US" b="1" dirty="0"/>
              <a:t>on </a:t>
            </a:r>
            <a:r>
              <a:rPr lang="en-US" altLang="en-US" dirty="0"/>
              <a:t>&lt;relation-name&gt; (attribute);</a:t>
            </a:r>
          </a:p>
        </p:txBody>
      </p:sp>
      <p:sp>
        <p:nvSpPr>
          <p:cNvPr id="2" name="TextBox 1">
            <a:extLst>
              <a:ext uri="{FF2B5EF4-FFF2-40B4-BE49-F238E27FC236}">
                <a16:creationId xmlns:a16="http://schemas.microsoft.com/office/drawing/2014/main" id="{E814BB00-E039-3445-926A-E51E50C0B37C}"/>
              </a:ext>
            </a:extLst>
          </p:cNvPr>
          <p:cNvSpPr txBox="1"/>
          <p:nvPr/>
        </p:nvSpPr>
        <p:spPr>
          <a:xfrm>
            <a:off x="304800" y="2602880"/>
            <a:ext cx="7633052" cy="203132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MySQL conflates and makes obscure concepts like Key, Constraint and Index.</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MySQL Indexes: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Unique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Index</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Full Text Index</a:t>
            </a:r>
          </a:p>
        </p:txBody>
      </p:sp>
      <p:sp>
        <p:nvSpPr>
          <p:cNvPr id="3" name="Right Brace 2">
            <a:extLst>
              <a:ext uri="{FF2B5EF4-FFF2-40B4-BE49-F238E27FC236}">
                <a16:creationId xmlns:a16="http://schemas.microsoft.com/office/drawing/2014/main" id="{47D1E11C-3E28-B04F-8E20-E8D9EAAE02BA}"/>
              </a:ext>
            </a:extLst>
          </p:cNvPr>
          <p:cNvSpPr/>
          <p:nvPr/>
        </p:nvSpPr>
        <p:spPr bwMode="auto">
          <a:xfrm>
            <a:off x="1981200" y="3486150"/>
            <a:ext cx="228600" cy="533400"/>
          </a:xfrm>
          <a:prstGeom prst="rightBrace">
            <a:avLst>
              <a:gd name="adj1" fmla="val 8333"/>
              <a:gd name="adj2" fmla="val 51219"/>
            </a:avLst>
          </a:prstGeom>
          <a:solidFill>
            <a:schemeClr val="accent1"/>
          </a:solid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endParaRPr>
          </a:p>
        </p:txBody>
      </p:sp>
      <p:sp>
        <p:nvSpPr>
          <p:cNvPr id="4" name="TextBox 3">
            <a:extLst>
              <a:ext uri="{FF2B5EF4-FFF2-40B4-BE49-F238E27FC236}">
                <a16:creationId xmlns:a16="http://schemas.microsoft.com/office/drawing/2014/main" id="{18CF4437-9A0F-3F40-BB2C-7EB697E5C139}"/>
              </a:ext>
            </a:extLst>
          </p:cNvPr>
          <p:cNvSpPr txBox="1"/>
          <p:nvPr/>
        </p:nvSpPr>
        <p:spPr>
          <a:xfrm>
            <a:off x="2275246" y="3429684"/>
            <a:ext cx="5283498"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These are actually constraints.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Indexes are necessary efficiently enforcing constraints.</a:t>
            </a:r>
          </a:p>
        </p:txBody>
      </p:sp>
    </p:spTree>
    <p:extLst>
      <p:ext uri="{BB962C8B-B14F-4D97-AF65-F5344CB8AC3E}">
        <p14:creationId xmlns:p14="http://schemas.microsoft.com/office/powerpoint/2010/main" val="4113736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 Example</a:t>
            </a:r>
          </a:p>
        </p:txBody>
      </p:sp>
      <p:sp>
        <p:nvSpPr>
          <p:cNvPr id="72707" name="Rectangle 3"/>
          <p:cNvSpPr>
            <a:spLocks noGrp="1" noChangeArrowheads="1"/>
          </p:cNvSpPr>
          <p:nvPr>
            <p:ph type="body" idx="1"/>
          </p:nvPr>
        </p:nvSpPr>
        <p:spPr>
          <a:xfrm>
            <a:off x="1719263" y="820342"/>
            <a:ext cx="5623370" cy="3422475"/>
          </a:xfrm>
        </p:spPr>
        <p:txBody>
          <a:bodyPr/>
          <a:lstStyle/>
          <a:p>
            <a:r>
              <a:rPr lang="en-US" altLang="en-US" b="1" dirty="0"/>
              <a:t>create table </a:t>
            </a:r>
            <a:r>
              <a:rPr lang="en-US" altLang="en-US" i="1" dirty="0"/>
              <a:t>student	</a:t>
            </a:r>
            <a:br>
              <a:rPr lang="en-US" altLang="en-US" i="1" dirty="0"/>
            </a:br>
            <a:r>
              <a:rPr lang="en-US" altLang="en-US" dirty="0"/>
              <a:t>(</a:t>
            </a:r>
            <a:r>
              <a:rPr lang="en-US" altLang="en-US" i="1" dirty="0"/>
              <a:t>ID </a:t>
            </a:r>
            <a:r>
              <a:rPr lang="en-US" altLang="en-US" b="1" dirty="0" err="1"/>
              <a:t>varchar</a:t>
            </a:r>
            <a:r>
              <a:rPr lang="en-US" altLang="en-US" b="1" dirty="0"/>
              <a:t> </a:t>
            </a:r>
            <a:r>
              <a:rPr lang="en-US" altLang="en-US" dirty="0"/>
              <a:t>(5),</a:t>
            </a:r>
            <a:br>
              <a:rPr lang="en-US" altLang="en-US" dirty="0"/>
            </a:br>
            <a:r>
              <a:rPr lang="en-US" altLang="en-US" i="1" dirty="0"/>
              <a:t>name </a:t>
            </a:r>
            <a:r>
              <a:rPr lang="en-US" altLang="en-US" b="1" dirty="0" err="1"/>
              <a:t>varchar</a:t>
            </a:r>
            <a:r>
              <a:rPr lang="en-US" altLang="en-US" b="1" dirty="0"/>
              <a:t> </a:t>
            </a:r>
            <a:r>
              <a:rPr lang="en-US" altLang="en-US" dirty="0"/>
              <a:t>(20) </a:t>
            </a:r>
            <a:r>
              <a:rPr lang="en-US" altLang="en-US" b="1" dirty="0"/>
              <a:t>not null</a:t>
            </a:r>
            <a:r>
              <a:rPr lang="en-US" altLang="en-US" dirty="0"/>
              <a:t>,</a:t>
            </a:r>
            <a:br>
              <a:rPr lang="en-US" altLang="en-US" dirty="0"/>
            </a:b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i="1" dirty="0"/>
              <a:t>tot_cred </a:t>
            </a:r>
            <a:r>
              <a:rPr lang="en-US" altLang="en-US" b="1" dirty="0"/>
              <a:t>numeric </a:t>
            </a:r>
            <a:r>
              <a:rPr lang="en-US" altLang="en-US" dirty="0"/>
              <a:t>(3,0) </a:t>
            </a:r>
            <a:r>
              <a:rPr lang="en-US" altLang="en-US" b="1" dirty="0"/>
              <a:t>default </a:t>
            </a:r>
            <a:r>
              <a:rPr lang="en-US" altLang="en-US" dirty="0"/>
              <a:t>0,</a:t>
            </a:r>
            <a:br>
              <a:rPr lang="en-US" altLang="en-US" dirty="0"/>
            </a:br>
            <a:r>
              <a:rPr lang="en-US" altLang="en-US" b="1" dirty="0"/>
              <a:t>primary key </a:t>
            </a:r>
            <a:r>
              <a:rPr lang="en-US" altLang="en-US" dirty="0"/>
              <a:t>(</a:t>
            </a:r>
            <a:r>
              <a:rPr lang="en-US" altLang="en-US" i="1" dirty="0"/>
              <a:t>ID</a:t>
            </a:r>
            <a:r>
              <a:rPr lang="en-US" altLang="en-US" dirty="0"/>
              <a:t>))</a:t>
            </a:r>
          </a:p>
          <a:p>
            <a:r>
              <a:rPr lang="en-US" altLang="en-US" b="1" dirty="0"/>
              <a:t>create index </a:t>
            </a:r>
            <a:r>
              <a:rPr lang="en-US" altLang="en-US" i="1" dirty="0" err="1"/>
              <a:t>studentID_index</a:t>
            </a:r>
            <a:r>
              <a:rPr lang="en-US" altLang="en-US" i="1" dirty="0"/>
              <a:t> </a:t>
            </a:r>
            <a:r>
              <a:rPr lang="en-US" altLang="en-US" b="1" dirty="0"/>
              <a:t>on </a:t>
            </a:r>
            <a:r>
              <a:rPr lang="en-US" altLang="en-US" i="1" dirty="0"/>
              <a:t>student</a:t>
            </a:r>
            <a:r>
              <a:rPr lang="en-US" altLang="en-US" dirty="0"/>
              <a:t>(</a:t>
            </a:r>
            <a:r>
              <a:rPr lang="en-US" altLang="en-US" i="1" dirty="0"/>
              <a:t>ID</a:t>
            </a:r>
            <a:r>
              <a:rPr lang="en-US" altLang="en-US" dirty="0"/>
              <a:t>)</a:t>
            </a:r>
          </a:p>
          <a:p>
            <a:r>
              <a:rPr lang="en-US" altLang="en-US" dirty="0"/>
              <a:t>The query:</a:t>
            </a:r>
          </a:p>
          <a:p>
            <a:pPr>
              <a:buNone/>
            </a:pPr>
            <a:r>
              <a:rPr lang="en-US" altLang="en-US" b="1" dirty="0"/>
              <a:t>            select * </a:t>
            </a:r>
            <a:br>
              <a:rPr lang="en-US" altLang="en-US" b="1" dirty="0"/>
            </a:br>
            <a:r>
              <a:rPr lang="en-US" altLang="en-US" b="1" dirty="0"/>
              <a:t>       from </a:t>
            </a:r>
            <a:r>
              <a:rPr lang="en-US" altLang="en-US" dirty="0"/>
              <a:t> </a:t>
            </a:r>
            <a:r>
              <a:rPr lang="en-US" altLang="en-US" i="1" dirty="0"/>
              <a:t>student</a:t>
            </a:r>
            <a:br>
              <a:rPr lang="en-US" altLang="en-US" i="1" dirty="0"/>
            </a:br>
            <a:r>
              <a:rPr lang="en-US" altLang="en-US" i="1" dirty="0"/>
              <a:t>       </a:t>
            </a:r>
            <a:r>
              <a:rPr lang="en-US" altLang="en-US" b="1" dirty="0"/>
              <a:t>where </a:t>
            </a:r>
            <a:r>
              <a:rPr lang="en-US" altLang="en-US" i="1" dirty="0"/>
              <a:t> ID = </a:t>
            </a:r>
            <a:r>
              <a:rPr lang="en-US" altLang="en-US" dirty="0"/>
              <a:t>'12345'</a:t>
            </a:r>
          </a:p>
          <a:p>
            <a:pPr>
              <a:buNone/>
            </a:pPr>
            <a:r>
              <a:rPr lang="en-US" altLang="en-US" dirty="0"/>
              <a:t>     can be executed by using the index to find the required record,  without looking at all records of </a:t>
            </a:r>
            <a:r>
              <a:rPr lang="en-US" altLang="en-US" i="1" dirty="0"/>
              <a:t>student</a:t>
            </a:r>
            <a:endParaRPr lang="en-US" altLang="en-US" dirty="0"/>
          </a:p>
        </p:txBody>
      </p:sp>
    </p:spTree>
    <p:extLst>
      <p:ext uri="{BB962C8B-B14F-4D97-AF65-F5344CB8AC3E}">
        <p14:creationId xmlns:p14="http://schemas.microsoft.com/office/powerpoint/2010/main" val="595594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Complex Example</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Columbia Courses, Sections, Enrollments </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(Part I – Course)</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278792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FADF6D-369B-7046-821F-619931110726}"/>
              </a:ext>
            </a:extLst>
          </p:cNvPr>
          <p:cNvSpPr>
            <a:spLocks noGrp="1"/>
          </p:cNvSpPr>
          <p:nvPr>
            <p:ph type="title"/>
          </p:nvPr>
        </p:nvSpPr>
        <p:spPr/>
        <p:txBody>
          <a:bodyPr/>
          <a:lstStyle/>
          <a:p>
            <a:r>
              <a:rPr lang="en-US" dirty="0"/>
              <a:t>Columbia Courses</a:t>
            </a:r>
          </a:p>
        </p:txBody>
      </p:sp>
      <p:pic>
        <p:nvPicPr>
          <p:cNvPr id="4" name="Picture 3">
            <a:extLst>
              <a:ext uri="{FF2B5EF4-FFF2-40B4-BE49-F238E27FC236}">
                <a16:creationId xmlns:a16="http://schemas.microsoft.com/office/drawing/2014/main" id="{3E595BC3-CB5B-9D47-ADCC-A4EF2FE79B3B}"/>
              </a:ext>
            </a:extLst>
          </p:cNvPr>
          <p:cNvPicPr>
            <a:picLocks noChangeAspect="1"/>
          </p:cNvPicPr>
          <p:nvPr/>
        </p:nvPicPr>
        <p:blipFill>
          <a:blip r:embed="rId2"/>
          <a:stretch>
            <a:fillRect/>
          </a:stretch>
        </p:blipFill>
        <p:spPr>
          <a:xfrm>
            <a:off x="381000" y="534841"/>
            <a:ext cx="3721890" cy="4073817"/>
          </a:xfrm>
          <a:prstGeom prst="rect">
            <a:avLst/>
          </a:prstGeom>
        </p:spPr>
      </p:pic>
      <p:pic>
        <p:nvPicPr>
          <p:cNvPr id="5" name="Picture 4">
            <a:extLst>
              <a:ext uri="{FF2B5EF4-FFF2-40B4-BE49-F238E27FC236}">
                <a16:creationId xmlns:a16="http://schemas.microsoft.com/office/drawing/2014/main" id="{67743812-7E43-E54C-9399-1D8185DD88A0}"/>
              </a:ext>
            </a:extLst>
          </p:cNvPr>
          <p:cNvPicPr>
            <a:picLocks noChangeAspect="1"/>
          </p:cNvPicPr>
          <p:nvPr/>
        </p:nvPicPr>
        <p:blipFill>
          <a:blip r:embed="rId3"/>
          <a:stretch>
            <a:fillRect/>
          </a:stretch>
        </p:blipFill>
        <p:spPr>
          <a:xfrm>
            <a:off x="4876800" y="666750"/>
            <a:ext cx="3699359" cy="3962400"/>
          </a:xfrm>
          <a:prstGeom prst="rect">
            <a:avLst/>
          </a:prstGeom>
        </p:spPr>
      </p:pic>
    </p:spTree>
    <p:extLst>
      <p:ext uri="{BB962C8B-B14F-4D97-AF65-F5344CB8AC3E}">
        <p14:creationId xmlns:p14="http://schemas.microsoft.com/office/powerpoint/2010/main" val="3690296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FADF6D-369B-7046-821F-619931110726}"/>
              </a:ext>
            </a:extLst>
          </p:cNvPr>
          <p:cNvSpPr>
            <a:spLocks noGrp="1"/>
          </p:cNvSpPr>
          <p:nvPr>
            <p:ph type="title"/>
          </p:nvPr>
        </p:nvSpPr>
        <p:spPr/>
        <p:txBody>
          <a:bodyPr/>
          <a:lstStyle/>
          <a:p>
            <a:r>
              <a:rPr lang="en-US" dirty="0"/>
              <a:t>Columbia Courses</a:t>
            </a:r>
          </a:p>
        </p:txBody>
      </p:sp>
      <p:pic>
        <p:nvPicPr>
          <p:cNvPr id="4" name="Picture 3">
            <a:extLst>
              <a:ext uri="{FF2B5EF4-FFF2-40B4-BE49-F238E27FC236}">
                <a16:creationId xmlns:a16="http://schemas.microsoft.com/office/drawing/2014/main" id="{3E595BC3-CB5B-9D47-ADCC-A4EF2FE79B3B}"/>
              </a:ext>
            </a:extLst>
          </p:cNvPr>
          <p:cNvPicPr>
            <a:picLocks noChangeAspect="1"/>
          </p:cNvPicPr>
          <p:nvPr/>
        </p:nvPicPr>
        <p:blipFill>
          <a:blip r:embed="rId2"/>
          <a:stretch>
            <a:fillRect/>
          </a:stretch>
        </p:blipFill>
        <p:spPr>
          <a:xfrm>
            <a:off x="381000" y="534841"/>
            <a:ext cx="3721890" cy="4073817"/>
          </a:xfrm>
          <a:prstGeom prst="rect">
            <a:avLst/>
          </a:prstGeom>
        </p:spPr>
      </p:pic>
      <p:pic>
        <p:nvPicPr>
          <p:cNvPr id="5" name="Picture 4">
            <a:extLst>
              <a:ext uri="{FF2B5EF4-FFF2-40B4-BE49-F238E27FC236}">
                <a16:creationId xmlns:a16="http://schemas.microsoft.com/office/drawing/2014/main" id="{67743812-7E43-E54C-9399-1D8185DD88A0}"/>
              </a:ext>
            </a:extLst>
          </p:cNvPr>
          <p:cNvPicPr>
            <a:picLocks noChangeAspect="1"/>
          </p:cNvPicPr>
          <p:nvPr/>
        </p:nvPicPr>
        <p:blipFill>
          <a:blip r:embed="rId3"/>
          <a:stretch>
            <a:fillRect/>
          </a:stretch>
        </p:blipFill>
        <p:spPr>
          <a:xfrm>
            <a:off x="4876800" y="666750"/>
            <a:ext cx="3699359" cy="3962400"/>
          </a:xfrm>
          <a:prstGeom prst="rect">
            <a:avLst/>
          </a:prstGeom>
        </p:spPr>
      </p:pic>
      <p:sp>
        <p:nvSpPr>
          <p:cNvPr id="2" name="Rectangular Callout 1">
            <a:extLst>
              <a:ext uri="{FF2B5EF4-FFF2-40B4-BE49-F238E27FC236}">
                <a16:creationId xmlns:a16="http://schemas.microsoft.com/office/drawing/2014/main" id="{FF92D862-6210-1641-BA8E-CF25C436F1AB}"/>
              </a:ext>
            </a:extLst>
          </p:cNvPr>
          <p:cNvSpPr/>
          <p:nvPr/>
        </p:nvSpPr>
        <p:spPr>
          <a:xfrm>
            <a:off x="4953000" y="1123950"/>
            <a:ext cx="3048000" cy="1524000"/>
          </a:xfrm>
          <a:prstGeom prst="wedgeRectCallout">
            <a:avLst>
              <a:gd name="adj1" fmla="val -86578"/>
              <a:gd name="adj2" fmla="val 29734"/>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I am going to ignore the</a:t>
            </a:r>
            <a:br>
              <a:rPr lang="en-US" sz="1400" dirty="0"/>
            </a:br>
            <a:r>
              <a:rPr lang="en-US" sz="1400" dirty="0"/>
              <a:t>more complex table of</a:t>
            </a:r>
            <a:br>
              <a:rPr lang="en-US" sz="1400" dirty="0"/>
            </a:br>
            <a:r>
              <a:rPr lang="en-US" sz="1400" dirty="0"/>
              <a:t>instructor affiliation codes,</a:t>
            </a:r>
            <a:br>
              <a:rPr lang="en-US" sz="1400" dirty="0"/>
            </a:br>
            <a:r>
              <a:rPr lang="en-US" sz="1400" dirty="0"/>
              <a:t>and use the simple set.</a:t>
            </a:r>
          </a:p>
        </p:txBody>
      </p:sp>
      <p:sp>
        <p:nvSpPr>
          <p:cNvPr id="6" name="Rectangle 5">
            <a:extLst>
              <a:ext uri="{FF2B5EF4-FFF2-40B4-BE49-F238E27FC236}">
                <a16:creationId xmlns:a16="http://schemas.microsoft.com/office/drawing/2014/main" id="{0B9C7BDF-09DA-174B-B2E4-D39EB748CB90}"/>
              </a:ext>
            </a:extLst>
          </p:cNvPr>
          <p:cNvSpPr/>
          <p:nvPr/>
        </p:nvSpPr>
        <p:spPr>
          <a:xfrm>
            <a:off x="2362200" y="1962150"/>
            <a:ext cx="1447800" cy="762000"/>
          </a:xfrm>
          <a:prstGeom prst="rect">
            <a:avLst/>
          </a:prstGeom>
          <a:noFill/>
          <a:ln w="381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309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5E7F9-E315-764C-85C0-E125A864D0A4}"/>
              </a:ext>
            </a:extLst>
          </p:cNvPr>
          <p:cNvSpPr>
            <a:spLocks noGrp="1"/>
          </p:cNvSpPr>
          <p:nvPr>
            <p:ph idx="1"/>
          </p:nvPr>
        </p:nvSpPr>
        <p:spPr>
          <a:xfrm>
            <a:off x="152400" y="3082272"/>
            <a:ext cx="8839200" cy="1546877"/>
          </a:xfrm>
        </p:spPr>
        <p:txBody>
          <a:bodyPr/>
          <a:lstStyle/>
          <a:p>
            <a:pPr marL="0" indent="0">
              <a:buNone/>
            </a:pPr>
            <a:r>
              <a:rPr lang="en-US" sz="1400" dirty="0"/>
              <a:t>Some observations:</a:t>
            </a:r>
          </a:p>
          <a:p>
            <a:pPr lvl="1"/>
            <a:r>
              <a:rPr lang="en-US" sz="1200" dirty="0" err="1"/>
              <a:t>faculty_code</a:t>
            </a:r>
            <a:r>
              <a:rPr lang="en-US" sz="1200" dirty="0"/>
              <a:t> and level are ENUMs, which you declare as strings.</a:t>
            </a:r>
          </a:p>
          <a:p>
            <a:pPr lvl="1"/>
            <a:r>
              <a:rPr lang="en-US" sz="1200" dirty="0"/>
              <a:t>There is a check constraint that ensures that the last 3 digits of the number are</a:t>
            </a:r>
            <a:br>
              <a:rPr lang="en-US" sz="1200" dirty="0"/>
            </a:br>
            <a:r>
              <a:rPr lang="en-US" sz="1200" dirty="0"/>
              <a:t>between ‘000’ and ‘999’, and a constraint on credits.</a:t>
            </a:r>
          </a:p>
          <a:p>
            <a:pPr lvl="1"/>
            <a:r>
              <a:rPr lang="en-US" sz="1200" dirty="0"/>
              <a:t>We always generate the full </a:t>
            </a:r>
            <a:r>
              <a:rPr lang="en-US" sz="1200" dirty="0" err="1"/>
              <a:t>course_number</a:t>
            </a:r>
            <a:r>
              <a:rPr lang="en-US" sz="1200" dirty="0"/>
              <a:t>. We store the value (versus compute on demand) </a:t>
            </a:r>
            <a:r>
              <a:rPr lang="en-US" sz="1200" dirty="0">
                <a:sym typeface="Wingdings" pitchFamily="2" charset="2"/>
              </a:rPr>
              <a:t> </a:t>
            </a:r>
            <a:r>
              <a:rPr lang="en-US" sz="1200" dirty="0"/>
              <a:t>it can be a key.</a:t>
            </a:r>
          </a:p>
          <a:p>
            <a:pPr lvl="1"/>
            <a:r>
              <a:rPr lang="en-US" sz="1200" dirty="0"/>
              <a:t>Will talk about indexes in a minute.</a:t>
            </a:r>
          </a:p>
        </p:txBody>
      </p:sp>
      <p:sp>
        <p:nvSpPr>
          <p:cNvPr id="3" name="Title 2">
            <a:extLst>
              <a:ext uri="{FF2B5EF4-FFF2-40B4-BE49-F238E27FC236}">
                <a16:creationId xmlns:a16="http://schemas.microsoft.com/office/drawing/2014/main" id="{E1ED0E1E-D045-D54D-9146-929AC2268038}"/>
              </a:ext>
            </a:extLst>
          </p:cNvPr>
          <p:cNvSpPr>
            <a:spLocks noGrp="1"/>
          </p:cNvSpPr>
          <p:nvPr>
            <p:ph type="title"/>
          </p:nvPr>
        </p:nvSpPr>
        <p:spPr/>
        <p:txBody>
          <a:bodyPr/>
          <a:lstStyle/>
          <a:p>
            <a:r>
              <a:rPr lang="en-US" dirty="0"/>
              <a:t>Course Number</a:t>
            </a:r>
          </a:p>
        </p:txBody>
      </p:sp>
      <p:pic>
        <p:nvPicPr>
          <p:cNvPr id="6" name="Picture 5">
            <a:extLst>
              <a:ext uri="{FF2B5EF4-FFF2-40B4-BE49-F238E27FC236}">
                <a16:creationId xmlns:a16="http://schemas.microsoft.com/office/drawing/2014/main" id="{39BDF830-AFDC-4349-9139-B37DD80D0739}"/>
              </a:ext>
            </a:extLst>
          </p:cNvPr>
          <p:cNvPicPr>
            <a:picLocks noChangeAspect="1"/>
          </p:cNvPicPr>
          <p:nvPr/>
        </p:nvPicPr>
        <p:blipFill>
          <a:blip r:embed="rId2"/>
          <a:stretch>
            <a:fillRect/>
          </a:stretch>
        </p:blipFill>
        <p:spPr>
          <a:xfrm>
            <a:off x="187161" y="483411"/>
            <a:ext cx="6324600" cy="2559770"/>
          </a:xfrm>
          <a:prstGeom prst="rect">
            <a:avLst/>
          </a:prstGeom>
        </p:spPr>
      </p:pic>
      <p:sp>
        <p:nvSpPr>
          <p:cNvPr id="7" name="TextBox 6">
            <a:extLst>
              <a:ext uri="{FF2B5EF4-FFF2-40B4-BE49-F238E27FC236}">
                <a16:creationId xmlns:a16="http://schemas.microsoft.com/office/drawing/2014/main" id="{AF34C999-C2CE-C24F-921D-94682AF3F853}"/>
              </a:ext>
            </a:extLst>
          </p:cNvPr>
          <p:cNvSpPr txBox="1"/>
          <p:nvPr/>
        </p:nvSpPr>
        <p:spPr>
          <a:xfrm>
            <a:off x="5791200" y="2114550"/>
            <a:ext cx="2063514" cy="369332"/>
          </a:xfrm>
          <a:prstGeom prst="rect">
            <a:avLst/>
          </a:prstGeom>
          <a:noFill/>
        </p:spPr>
        <p:txBody>
          <a:bodyPr wrap="none" rtlCol="0">
            <a:spAutoFit/>
          </a:bodyPr>
          <a:lstStyle/>
          <a:p>
            <a:r>
              <a:rPr lang="en-US" dirty="0">
                <a:solidFill>
                  <a:srgbClr val="FF0000"/>
                </a:solidFill>
              </a:rPr>
              <a:t>Switch to notebook.</a:t>
            </a:r>
          </a:p>
        </p:txBody>
      </p:sp>
    </p:spTree>
    <p:extLst>
      <p:ext uri="{BB962C8B-B14F-4D97-AF65-F5344CB8AC3E}">
        <p14:creationId xmlns:p14="http://schemas.microsoft.com/office/powerpoint/2010/main" val="4020264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0E1CBC-78DC-6542-9722-5E7F73E298C3}"/>
              </a:ext>
            </a:extLst>
          </p:cNvPr>
          <p:cNvSpPr>
            <a:spLocks noGrp="1"/>
          </p:cNvSpPr>
          <p:nvPr>
            <p:ph idx="1"/>
          </p:nvPr>
        </p:nvSpPr>
        <p:spPr/>
        <p:txBody>
          <a:bodyPr/>
          <a:lstStyle/>
          <a:p>
            <a:r>
              <a:rPr lang="en-US" dirty="0"/>
              <a:t>The MySQL Index Types are: Primary, Index, Unique, Full Text.</a:t>
            </a:r>
          </a:p>
          <a:p>
            <a:r>
              <a:rPr lang="en-US" dirty="0"/>
              <a:t>Comment 1: This conflates indexes for efficiency and constraints for integrity,</a:t>
            </a:r>
            <a:br>
              <a:rPr lang="en-US" dirty="0"/>
            </a:br>
            <a:r>
              <a:rPr lang="en-US" dirty="0"/>
              <a:t>e.g. Primary, Unique.</a:t>
            </a:r>
          </a:p>
          <a:p>
            <a:r>
              <a:rPr lang="en-US" dirty="0"/>
              <a:t>What is this Full Text index of which you speak?</a:t>
            </a:r>
          </a:p>
          <a:p>
            <a:pPr lvl="1"/>
            <a:r>
              <a:rPr lang="en-US" dirty="0"/>
              <a:t>ALTER TABLE `</a:t>
            </a:r>
            <a:r>
              <a:rPr lang="en-US" dirty="0" err="1"/>
              <a:t>aaaa_simple_university`.`courses</a:t>
            </a:r>
            <a:r>
              <a:rPr lang="en-US" dirty="0"/>
              <a:t>`</a:t>
            </a:r>
            <a:br>
              <a:rPr lang="en-US" dirty="0"/>
            </a:br>
            <a:r>
              <a:rPr lang="en-US" dirty="0"/>
              <a:t>ADD FULLTEXT INDEX `</a:t>
            </a:r>
            <a:r>
              <a:rPr lang="en-US" dirty="0" err="1"/>
              <a:t>key_words</a:t>
            </a:r>
            <a:r>
              <a:rPr lang="en-US" dirty="0"/>
              <a:t>` (`title`, `description`) VISIBLE;</a:t>
            </a:r>
          </a:p>
          <a:p>
            <a:r>
              <a:rPr lang="en-US" dirty="0"/>
              <a:t>Enables querying for courses that contain a specific word or words.</a:t>
            </a:r>
          </a:p>
          <a:p>
            <a:r>
              <a:rPr lang="en-US" dirty="0"/>
              <a:t>Note:</a:t>
            </a:r>
          </a:p>
          <a:p>
            <a:pPr lvl="1"/>
            <a:r>
              <a:rPr lang="en-US" dirty="0"/>
              <a:t>This is NOT how large-scale text search works.</a:t>
            </a:r>
          </a:p>
          <a:p>
            <a:pPr lvl="1"/>
            <a:r>
              <a:rPr lang="en-US" dirty="0"/>
              <a:t>The search is on whole words, not partial words </a:t>
            </a:r>
            <a:r>
              <a:rPr lang="en-US" dirty="0">
                <a:sym typeface="Wingdings" pitchFamily="2" charset="2"/>
              </a:rPr>
              <a:t> Does not support autocomplete.</a:t>
            </a:r>
          </a:p>
          <a:p>
            <a:pPr lvl="1"/>
            <a:r>
              <a:rPr lang="en-US" dirty="0">
                <a:sym typeface="Wingdings" pitchFamily="2" charset="2"/>
              </a:rPr>
              <a:t>You can define “stop words” that the query/index ignores, e.g. “the”, “it”, ...</a:t>
            </a:r>
            <a:br>
              <a:rPr lang="en-US" dirty="0">
                <a:sym typeface="Wingdings" pitchFamily="2" charset="2"/>
              </a:rPr>
            </a:br>
            <a:r>
              <a:rPr lang="en-US" dirty="0">
                <a:sym typeface="Wingdings" pitchFamily="2" charset="2"/>
              </a:rPr>
              <a:t>https://</a:t>
            </a:r>
            <a:r>
              <a:rPr lang="en-US" dirty="0" err="1">
                <a:sym typeface="Wingdings" pitchFamily="2" charset="2"/>
              </a:rPr>
              <a:t>dev.mysql.com</a:t>
            </a:r>
            <a:r>
              <a:rPr lang="en-US" dirty="0">
                <a:sym typeface="Wingdings" pitchFamily="2" charset="2"/>
              </a:rPr>
              <a:t>/doc/</a:t>
            </a:r>
            <a:r>
              <a:rPr lang="en-US" dirty="0" err="1">
                <a:sym typeface="Wingdings" pitchFamily="2" charset="2"/>
              </a:rPr>
              <a:t>refman</a:t>
            </a:r>
            <a:r>
              <a:rPr lang="en-US" dirty="0">
                <a:sym typeface="Wingdings" pitchFamily="2" charset="2"/>
              </a:rPr>
              <a:t>/8.0/</a:t>
            </a:r>
            <a:r>
              <a:rPr lang="en-US" dirty="0" err="1">
                <a:sym typeface="Wingdings" pitchFamily="2" charset="2"/>
              </a:rPr>
              <a:t>en</a:t>
            </a:r>
            <a:r>
              <a:rPr lang="en-US" dirty="0">
                <a:sym typeface="Wingdings" pitchFamily="2" charset="2"/>
              </a:rPr>
              <a:t>/</a:t>
            </a:r>
            <a:r>
              <a:rPr lang="en-US" dirty="0" err="1">
                <a:sym typeface="Wingdings" pitchFamily="2" charset="2"/>
              </a:rPr>
              <a:t>fulltext-stopwords.html</a:t>
            </a:r>
            <a:endParaRPr lang="en-US" dirty="0"/>
          </a:p>
          <a:p>
            <a:pPr marL="0" indent="0">
              <a:buNone/>
            </a:pPr>
            <a:endParaRPr lang="en-US" dirty="0"/>
          </a:p>
        </p:txBody>
      </p:sp>
      <p:sp>
        <p:nvSpPr>
          <p:cNvPr id="3" name="Title 2">
            <a:extLst>
              <a:ext uri="{FF2B5EF4-FFF2-40B4-BE49-F238E27FC236}">
                <a16:creationId xmlns:a16="http://schemas.microsoft.com/office/drawing/2014/main" id="{A3D48C56-4E81-824C-9CAA-9B1D5AAD3948}"/>
              </a:ext>
            </a:extLst>
          </p:cNvPr>
          <p:cNvSpPr>
            <a:spLocks noGrp="1"/>
          </p:cNvSpPr>
          <p:nvPr>
            <p:ph type="title"/>
          </p:nvPr>
        </p:nvSpPr>
        <p:spPr/>
        <p:txBody>
          <a:bodyPr/>
          <a:lstStyle/>
          <a:p>
            <a:r>
              <a:rPr lang="en-US" dirty="0"/>
              <a:t>MySQL Indexes</a:t>
            </a:r>
          </a:p>
        </p:txBody>
      </p:sp>
      <p:sp>
        <p:nvSpPr>
          <p:cNvPr id="4" name="TextBox 3">
            <a:extLst>
              <a:ext uri="{FF2B5EF4-FFF2-40B4-BE49-F238E27FC236}">
                <a16:creationId xmlns:a16="http://schemas.microsoft.com/office/drawing/2014/main" id="{BE9E5FA0-D8A8-104F-832B-7F880A9DCA16}"/>
              </a:ext>
            </a:extLst>
          </p:cNvPr>
          <p:cNvSpPr txBox="1"/>
          <p:nvPr/>
        </p:nvSpPr>
        <p:spPr>
          <a:xfrm>
            <a:off x="6477000" y="3105150"/>
            <a:ext cx="1657890" cy="369332"/>
          </a:xfrm>
          <a:prstGeom prst="rect">
            <a:avLst/>
          </a:prstGeom>
          <a:noFill/>
        </p:spPr>
        <p:txBody>
          <a:bodyPr wrap="none" rtlCol="0">
            <a:spAutoFit/>
          </a:bodyPr>
          <a:lstStyle/>
          <a:p>
            <a:r>
              <a:rPr lang="en-US" dirty="0">
                <a:solidFill>
                  <a:srgbClr val="FF0000"/>
                </a:solidFill>
              </a:rPr>
              <a:t>Go to notebook</a:t>
            </a:r>
          </a:p>
        </p:txBody>
      </p:sp>
    </p:spTree>
    <p:extLst>
      <p:ext uri="{BB962C8B-B14F-4D97-AF65-F5344CB8AC3E}">
        <p14:creationId xmlns:p14="http://schemas.microsoft.com/office/powerpoint/2010/main" val="2411065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Metadata and Catalog</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43B766D3-3204-774A-9F25-8F55ACA58F7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a:t>
            </a:r>
            <a:r>
              <a:rPr lang="en-US" altLang="en-US" sz="800" b="1" dirty="0">
                <a:solidFill>
                  <a:prstClr val="white"/>
                </a:solidFill>
              </a:rPr>
              <a:t>4</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71723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7493E4-51AF-7441-9AEC-B24D178819AA}"/>
              </a:ext>
            </a:extLst>
          </p:cNvPr>
          <p:cNvSpPr>
            <a:spLocks noGrp="1"/>
          </p:cNvSpPr>
          <p:nvPr>
            <p:ph idx="1"/>
          </p:nvPr>
        </p:nvSpPr>
        <p:spPr/>
        <p:txBody>
          <a:bodyPr/>
          <a:lstStyle/>
          <a:p>
            <a:r>
              <a:rPr lang="en-US" sz="1600" dirty="0"/>
              <a:t>‘Metadata is "data that provides information about other data". In other words, it is "data about data". Many distinct types of metadata exist, including descriptive metadata, structural metadata, administrative metadata, reference metadata and statistical metadata.’</a:t>
            </a:r>
            <a:br>
              <a:rPr lang="en-US" sz="1600" dirty="0"/>
            </a:br>
            <a:r>
              <a:rPr lang="en-US" sz="1600" dirty="0"/>
              <a:t>(</a:t>
            </a:r>
            <a:r>
              <a:rPr lang="en-US" sz="1600" dirty="0">
                <a:hlinkClick r:id="rId2"/>
              </a:rPr>
              <a:t>https://en.wikipedia.org/wiki/Metadata</a:t>
            </a:r>
            <a:r>
              <a:rPr lang="en-US" sz="1600" dirty="0"/>
              <a:t>)</a:t>
            </a:r>
            <a:br>
              <a:rPr lang="en-US" sz="1600" dirty="0"/>
            </a:br>
            <a:endParaRPr lang="en-US" sz="1600" dirty="0"/>
          </a:p>
          <a:p>
            <a:r>
              <a:rPr lang="en-US" sz="1600" dirty="0"/>
              <a:t>“The database catalog of a database instance consists of metadata in which definitions of database objects such as base tables, views (virtual tables), synonyms, value ranges, indexes, users, and user groups are stored. ... ...</a:t>
            </a:r>
            <a:br>
              <a:rPr lang="en-US" sz="1600" dirty="0"/>
            </a:br>
            <a:br>
              <a:rPr lang="en-US" sz="1600" dirty="0"/>
            </a:br>
            <a:r>
              <a:rPr lang="en-US" sz="1600" dirty="0"/>
              <a:t>The SQL standard specifies a uniform means to access the catalog, called the INFORMATION_SCHEMA, but not all databases follow this ...”</a:t>
            </a:r>
            <a:br>
              <a:rPr lang="en-US" sz="1600" dirty="0"/>
            </a:br>
            <a:r>
              <a:rPr lang="en-US" sz="1600" dirty="0"/>
              <a:t>(</a:t>
            </a:r>
            <a:r>
              <a:rPr lang="en-US" sz="1600" dirty="0">
                <a:hlinkClick r:id="rId3"/>
              </a:rPr>
              <a:t>https://en.wikipedia.org/wiki/Database_catalog</a:t>
            </a:r>
            <a:r>
              <a:rPr lang="en-US" sz="1600" dirty="0"/>
              <a:t>)</a:t>
            </a:r>
            <a:br>
              <a:rPr lang="en-US" sz="1600" dirty="0"/>
            </a:br>
            <a:endParaRPr lang="en-US" sz="1600" dirty="0"/>
          </a:p>
          <a:p>
            <a:r>
              <a:rPr lang="en-US" sz="1600" dirty="0"/>
              <a:t>Codd’s Rule 4: Dynamic online catalog based on the relational model:</a:t>
            </a:r>
          </a:p>
          <a:p>
            <a:pPr lvl="1"/>
            <a:r>
              <a:rPr lang="en-US" sz="1400" dirty="0"/>
              <a:t>The data base description is represented at the logical level in the same way as ordinary data, so that authorized users can apply the same relational language to its interrogation as they apply to the regular data.</a:t>
            </a:r>
          </a:p>
          <a:p>
            <a:endParaRPr lang="en-US" sz="1600" dirty="0"/>
          </a:p>
        </p:txBody>
      </p:sp>
      <p:sp>
        <p:nvSpPr>
          <p:cNvPr id="3" name="Title 2">
            <a:extLst>
              <a:ext uri="{FF2B5EF4-FFF2-40B4-BE49-F238E27FC236}">
                <a16:creationId xmlns:a16="http://schemas.microsoft.com/office/drawing/2014/main" id="{F0826BBE-8ED0-4045-9637-53215A2172AD}"/>
              </a:ext>
            </a:extLst>
          </p:cNvPr>
          <p:cNvSpPr>
            <a:spLocks noGrp="1"/>
          </p:cNvSpPr>
          <p:nvPr>
            <p:ph type="title"/>
          </p:nvPr>
        </p:nvSpPr>
        <p:spPr/>
        <p:txBody>
          <a:bodyPr/>
          <a:lstStyle/>
          <a:p>
            <a:r>
              <a:rPr lang="en-US" dirty="0"/>
              <a:t>Metadata and Catalog</a:t>
            </a:r>
          </a:p>
        </p:txBody>
      </p:sp>
    </p:spTree>
    <p:extLst>
      <p:ext uri="{BB962C8B-B14F-4D97-AF65-F5344CB8AC3E}">
        <p14:creationId xmlns:p14="http://schemas.microsoft.com/office/powerpoint/2010/main" val="1959187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 COMS W4111_002_2021_1: Lecture 5: Advanced SQL and Projects</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826BBE-8ED0-4045-9637-53215A2172AD}"/>
              </a:ext>
            </a:extLst>
          </p:cNvPr>
          <p:cNvSpPr>
            <a:spLocks noGrp="1"/>
          </p:cNvSpPr>
          <p:nvPr>
            <p:ph type="title"/>
          </p:nvPr>
        </p:nvSpPr>
        <p:spPr/>
        <p:txBody>
          <a:bodyPr/>
          <a:lstStyle/>
          <a:p>
            <a:r>
              <a:rPr lang="en-US" dirty="0"/>
              <a:t>MySQL Catalog (</a:t>
            </a:r>
            <a:r>
              <a:rPr lang="en-US" dirty="0" err="1"/>
              <a:t>Information_Schema</a:t>
            </a:r>
            <a:r>
              <a:rPr lang="en-US" dirty="0"/>
              <a:t>)</a:t>
            </a:r>
          </a:p>
        </p:txBody>
      </p:sp>
      <p:pic>
        <p:nvPicPr>
          <p:cNvPr id="6" name="Picture 5">
            <a:extLst>
              <a:ext uri="{FF2B5EF4-FFF2-40B4-BE49-F238E27FC236}">
                <a16:creationId xmlns:a16="http://schemas.microsoft.com/office/drawing/2014/main" id="{7E8AE67C-586D-D140-AD59-CCB6EC6E7C6D}"/>
              </a:ext>
            </a:extLst>
          </p:cNvPr>
          <p:cNvPicPr>
            <a:picLocks noChangeAspect="1"/>
          </p:cNvPicPr>
          <p:nvPr/>
        </p:nvPicPr>
        <p:blipFill>
          <a:blip r:embed="rId2"/>
          <a:stretch>
            <a:fillRect/>
          </a:stretch>
        </p:blipFill>
        <p:spPr>
          <a:xfrm>
            <a:off x="16727" y="764969"/>
            <a:ext cx="5073434" cy="3613557"/>
          </a:xfrm>
          <a:prstGeom prst="rect">
            <a:avLst/>
          </a:prstGeom>
        </p:spPr>
      </p:pic>
      <p:sp>
        <p:nvSpPr>
          <p:cNvPr id="7" name="Rectangle 6">
            <a:extLst>
              <a:ext uri="{FF2B5EF4-FFF2-40B4-BE49-F238E27FC236}">
                <a16:creationId xmlns:a16="http://schemas.microsoft.com/office/drawing/2014/main" id="{14B8A569-87B0-5343-B7F3-8DE01467D5A5}"/>
              </a:ext>
            </a:extLst>
          </p:cNvPr>
          <p:cNvSpPr/>
          <p:nvPr/>
        </p:nvSpPr>
        <p:spPr>
          <a:xfrm>
            <a:off x="5090161" y="594282"/>
            <a:ext cx="3505200" cy="3954929"/>
          </a:xfrm>
          <a:prstGeom prst="rect">
            <a:avLst/>
          </a:prstGeom>
        </p:spPr>
        <p:txBody>
          <a:bodyPr wrap="square">
            <a:spAutoFit/>
          </a:bodyPr>
          <a:lstStyle/>
          <a:p>
            <a:r>
              <a:rPr lang="en-US" sz="1100" b="1" dirty="0"/>
              <a:t>Some</a:t>
            </a:r>
            <a:r>
              <a:rPr lang="en-US" sz="1100" dirty="0"/>
              <a:t> of the MySQL Information Schema Tables:</a:t>
            </a:r>
          </a:p>
          <a:p>
            <a:pPr marL="171450" indent="-171450">
              <a:buFont typeface="Arial" panose="020B0604020202020204" pitchFamily="34" charset="0"/>
              <a:buChar char="•"/>
            </a:pPr>
            <a:r>
              <a:rPr lang="en-US" sz="800" dirty="0"/>
              <a:t>'ADMINISTRABLE_ROLE_AUTHORIZATIONS'</a:t>
            </a:r>
          </a:p>
          <a:p>
            <a:pPr marL="171450" indent="-171450">
              <a:buFont typeface="Arial" panose="020B0604020202020204" pitchFamily="34" charset="0"/>
              <a:buChar char="•"/>
            </a:pPr>
            <a:r>
              <a:rPr lang="en-US" sz="800" dirty="0"/>
              <a:t>'APPLICABLE_ROLES'</a:t>
            </a:r>
          </a:p>
          <a:p>
            <a:pPr marL="171450" indent="-171450">
              <a:buFont typeface="Arial" panose="020B0604020202020204" pitchFamily="34" charset="0"/>
              <a:buChar char="•"/>
            </a:pPr>
            <a:r>
              <a:rPr lang="en-US" sz="800" dirty="0"/>
              <a:t>'CHARACTER_SETS'</a:t>
            </a:r>
          </a:p>
          <a:p>
            <a:pPr marL="171450" indent="-171450">
              <a:buFont typeface="Arial" panose="020B0604020202020204" pitchFamily="34" charset="0"/>
              <a:buChar char="•"/>
            </a:pPr>
            <a:r>
              <a:rPr lang="en-US" sz="800" dirty="0"/>
              <a:t>'CHECK_CONSTRAINTS'</a:t>
            </a:r>
          </a:p>
          <a:p>
            <a:pPr marL="171450" indent="-171450">
              <a:buFont typeface="Arial" panose="020B0604020202020204" pitchFamily="34" charset="0"/>
              <a:buChar char="•"/>
            </a:pPr>
            <a:r>
              <a:rPr lang="en-US" sz="800" dirty="0"/>
              <a:t>'COLUMN_PRIVILEGES'</a:t>
            </a:r>
          </a:p>
          <a:p>
            <a:pPr marL="171450" indent="-171450">
              <a:buFont typeface="Arial" panose="020B0604020202020204" pitchFamily="34" charset="0"/>
              <a:buChar char="•"/>
            </a:pPr>
            <a:r>
              <a:rPr lang="en-US" sz="800" dirty="0"/>
              <a:t>'COLUMN_STATISTICS'</a:t>
            </a:r>
          </a:p>
          <a:p>
            <a:pPr marL="171450" indent="-171450">
              <a:buFont typeface="Arial" panose="020B0604020202020204" pitchFamily="34" charset="0"/>
              <a:buChar char="•"/>
            </a:pPr>
            <a:r>
              <a:rPr lang="en-US" sz="800" dirty="0"/>
              <a:t>'COLUMNS'</a:t>
            </a:r>
          </a:p>
          <a:p>
            <a:pPr marL="171450" indent="-171450">
              <a:buFont typeface="Arial" panose="020B0604020202020204" pitchFamily="34" charset="0"/>
              <a:buChar char="•"/>
            </a:pPr>
            <a:r>
              <a:rPr lang="en-US" sz="800" dirty="0"/>
              <a:t>'ENABLED_ROLES'</a:t>
            </a:r>
          </a:p>
          <a:p>
            <a:pPr marL="171450" indent="-171450">
              <a:buFont typeface="Arial" panose="020B0604020202020204" pitchFamily="34" charset="0"/>
              <a:buChar char="•"/>
            </a:pPr>
            <a:r>
              <a:rPr lang="en-US" sz="800" dirty="0"/>
              <a:t>'ENGINES'</a:t>
            </a:r>
          </a:p>
          <a:p>
            <a:pPr marL="171450" indent="-171450">
              <a:buFont typeface="Arial" panose="020B0604020202020204" pitchFamily="34" charset="0"/>
              <a:buChar char="•"/>
            </a:pPr>
            <a:r>
              <a:rPr lang="en-US" sz="800" dirty="0"/>
              <a:t>'EVENTS'</a:t>
            </a:r>
          </a:p>
          <a:p>
            <a:pPr marL="171450" indent="-171450">
              <a:buFont typeface="Arial" panose="020B0604020202020204" pitchFamily="34" charset="0"/>
              <a:buChar char="•"/>
            </a:pPr>
            <a:r>
              <a:rPr lang="en-US" sz="800" dirty="0"/>
              <a:t>'FILES'</a:t>
            </a:r>
          </a:p>
          <a:p>
            <a:pPr marL="171450" indent="-171450">
              <a:buFont typeface="Arial" panose="020B0604020202020204" pitchFamily="34" charset="0"/>
              <a:buChar char="•"/>
            </a:pPr>
            <a:r>
              <a:rPr lang="en-US" sz="800" dirty="0"/>
              <a:t>'KEY_COLUMN_USAGE'</a:t>
            </a:r>
          </a:p>
          <a:p>
            <a:pPr marL="171450" indent="-171450">
              <a:buFont typeface="Arial" panose="020B0604020202020204" pitchFamily="34" charset="0"/>
              <a:buChar char="•"/>
            </a:pPr>
            <a:r>
              <a:rPr lang="en-US" sz="800" dirty="0"/>
              <a:t>'PARAMETERS'</a:t>
            </a:r>
          </a:p>
          <a:p>
            <a:pPr marL="171450" indent="-171450">
              <a:buFont typeface="Arial" panose="020B0604020202020204" pitchFamily="34" charset="0"/>
              <a:buChar char="•"/>
            </a:pPr>
            <a:r>
              <a:rPr lang="en-US" sz="800" dirty="0"/>
              <a:t>'REFERENTIAL_CONSTRAINTS'</a:t>
            </a:r>
          </a:p>
          <a:p>
            <a:pPr marL="171450" indent="-171450">
              <a:buFont typeface="Arial" panose="020B0604020202020204" pitchFamily="34" charset="0"/>
              <a:buChar char="•"/>
            </a:pPr>
            <a:r>
              <a:rPr lang="en-US" sz="800" dirty="0"/>
              <a:t>'RESOURCE_GROUPS'</a:t>
            </a:r>
          </a:p>
          <a:p>
            <a:pPr marL="171450" indent="-171450">
              <a:buFont typeface="Arial" panose="020B0604020202020204" pitchFamily="34" charset="0"/>
              <a:buChar char="•"/>
            </a:pPr>
            <a:r>
              <a:rPr lang="en-US" sz="800" dirty="0"/>
              <a:t>'ROLE_COLUMN_GRANTS'</a:t>
            </a:r>
          </a:p>
          <a:p>
            <a:pPr marL="171450" indent="-171450">
              <a:buFont typeface="Arial" panose="020B0604020202020204" pitchFamily="34" charset="0"/>
              <a:buChar char="•"/>
            </a:pPr>
            <a:r>
              <a:rPr lang="en-US" sz="800" dirty="0"/>
              <a:t>'ROLE_ROUTINE_GRANTS'</a:t>
            </a:r>
          </a:p>
          <a:p>
            <a:pPr marL="171450" indent="-171450">
              <a:buFont typeface="Arial" panose="020B0604020202020204" pitchFamily="34" charset="0"/>
              <a:buChar char="•"/>
            </a:pPr>
            <a:r>
              <a:rPr lang="en-US" sz="800" dirty="0"/>
              <a:t>'ROLE_TABLE_GRANTS'</a:t>
            </a:r>
          </a:p>
          <a:p>
            <a:pPr marL="171450" indent="-171450">
              <a:buFont typeface="Arial" panose="020B0604020202020204" pitchFamily="34" charset="0"/>
              <a:buChar char="•"/>
            </a:pPr>
            <a:r>
              <a:rPr lang="en-US" sz="800" dirty="0"/>
              <a:t>'ROUTINES'</a:t>
            </a:r>
          </a:p>
          <a:p>
            <a:pPr marL="171450" indent="-171450">
              <a:buFont typeface="Arial" panose="020B0604020202020204" pitchFamily="34" charset="0"/>
              <a:buChar char="•"/>
            </a:pPr>
            <a:r>
              <a:rPr lang="en-US" sz="800" dirty="0"/>
              <a:t>'SCHEMA_PRIVILEGES'</a:t>
            </a:r>
          </a:p>
          <a:p>
            <a:pPr marL="171450" indent="-171450">
              <a:buFont typeface="Arial" panose="020B0604020202020204" pitchFamily="34" charset="0"/>
              <a:buChar char="•"/>
            </a:pPr>
            <a:r>
              <a:rPr lang="en-US" sz="800" dirty="0"/>
              <a:t>'STATISTICS'</a:t>
            </a:r>
          </a:p>
          <a:p>
            <a:pPr marL="171450" indent="-171450">
              <a:buFont typeface="Arial" panose="020B0604020202020204" pitchFamily="34" charset="0"/>
              <a:buChar char="•"/>
            </a:pPr>
            <a:r>
              <a:rPr lang="en-US" sz="800" dirty="0"/>
              <a:t>'TABLE_CONSTRAINTS'</a:t>
            </a:r>
          </a:p>
          <a:p>
            <a:pPr marL="171450" indent="-171450">
              <a:buFont typeface="Arial" panose="020B0604020202020204" pitchFamily="34" charset="0"/>
              <a:buChar char="•"/>
            </a:pPr>
            <a:r>
              <a:rPr lang="en-US" sz="800" dirty="0"/>
              <a:t>'TABLE_PRIVILEGES'</a:t>
            </a:r>
          </a:p>
          <a:p>
            <a:pPr marL="171450" indent="-171450">
              <a:buFont typeface="Arial" panose="020B0604020202020204" pitchFamily="34" charset="0"/>
              <a:buChar char="•"/>
            </a:pPr>
            <a:r>
              <a:rPr lang="en-US" sz="800" dirty="0"/>
              <a:t>'TABLES'</a:t>
            </a:r>
          </a:p>
          <a:p>
            <a:pPr marL="171450" indent="-171450">
              <a:buFont typeface="Arial" panose="020B0604020202020204" pitchFamily="34" charset="0"/>
              <a:buChar char="•"/>
            </a:pPr>
            <a:r>
              <a:rPr lang="en-US" sz="800" dirty="0"/>
              <a:t>'TABLESPACES'</a:t>
            </a:r>
          </a:p>
          <a:p>
            <a:pPr marL="171450" indent="-171450">
              <a:buFont typeface="Arial" panose="020B0604020202020204" pitchFamily="34" charset="0"/>
              <a:buChar char="•"/>
            </a:pPr>
            <a:r>
              <a:rPr lang="en-US" sz="800" dirty="0"/>
              <a:t>'TRIGGERS'</a:t>
            </a:r>
          </a:p>
          <a:p>
            <a:pPr marL="171450" indent="-171450">
              <a:buFont typeface="Arial" panose="020B0604020202020204" pitchFamily="34" charset="0"/>
              <a:buChar char="•"/>
            </a:pPr>
            <a:r>
              <a:rPr lang="en-US" sz="800" dirty="0"/>
              <a:t>'USER_PRIVILEGES'</a:t>
            </a:r>
          </a:p>
          <a:p>
            <a:pPr marL="171450" indent="-171450">
              <a:buFont typeface="Arial" panose="020B0604020202020204" pitchFamily="34" charset="0"/>
              <a:buChar char="•"/>
            </a:pPr>
            <a:r>
              <a:rPr lang="en-US" sz="800" dirty="0"/>
              <a:t>'VIEW_ROUTINE_USAGE'</a:t>
            </a:r>
          </a:p>
          <a:p>
            <a:pPr marL="171450" indent="-171450">
              <a:buFont typeface="Arial" panose="020B0604020202020204" pitchFamily="34" charset="0"/>
              <a:buChar char="•"/>
            </a:pPr>
            <a:r>
              <a:rPr lang="en-US" sz="800" dirty="0"/>
              <a:t>'VIEW_TABLE_USAGE'</a:t>
            </a:r>
          </a:p>
          <a:p>
            <a:pPr marL="171450" indent="-171450">
              <a:buFont typeface="Arial" panose="020B0604020202020204" pitchFamily="34" charset="0"/>
              <a:buChar char="•"/>
            </a:pPr>
            <a:r>
              <a:rPr lang="en-US" sz="800" dirty="0"/>
              <a:t>'VIEWS'</a:t>
            </a:r>
          </a:p>
        </p:txBody>
      </p:sp>
      <p:sp>
        <p:nvSpPr>
          <p:cNvPr id="8" name="TextBox 7">
            <a:extLst>
              <a:ext uri="{FF2B5EF4-FFF2-40B4-BE49-F238E27FC236}">
                <a16:creationId xmlns:a16="http://schemas.microsoft.com/office/drawing/2014/main" id="{EB757771-320D-6845-979D-5044D2D84622}"/>
              </a:ext>
            </a:extLst>
          </p:cNvPr>
          <p:cNvSpPr txBox="1"/>
          <p:nvPr/>
        </p:nvSpPr>
        <p:spPr>
          <a:xfrm>
            <a:off x="6348761" y="3004218"/>
            <a:ext cx="2743200"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CREATE and ALTER statements modify the data.</a:t>
            </a:r>
          </a:p>
          <a:p>
            <a:pPr marL="285750" indent="-285750">
              <a:buFont typeface="Arial" panose="020B0604020202020204" pitchFamily="34" charset="0"/>
              <a:buChar char="•"/>
            </a:pPr>
            <a:r>
              <a:rPr lang="en-US" sz="1400" dirty="0"/>
              <a:t>DBMS reads information:</a:t>
            </a:r>
          </a:p>
          <a:p>
            <a:pPr marL="742950" lvl="1" indent="-285750">
              <a:buFont typeface="Arial" panose="020B0604020202020204" pitchFamily="34" charset="0"/>
              <a:buChar char="•"/>
            </a:pPr>
            <a:r>
              <a:rPr lang="en-US" sz="1400" dirty="0"/>
              <a:t>Parsing</a:t>
            </a:r>
          </a:p>
          <a:p>
            <a:pPr marL="742950" lvl="1" indent="-285750">
              <a:buFont typeface="Arial" panose="020B0604020202020204" pitchFamily="34" charset="0"/>
              <a:buChar char="•"/>
            </a:pPr>
            <a:r>
              <a:rPr lang="en-US" sz="1400" dirty="0"/>
              <a:t>Optimizer</a:t>
            </a:r>
          </a:p>
          <a:p>
            <a:pPr marL="742950" lvl="1" indent="-285750">
              <a:buFont typeface="Arial" panose="020B0604020202020204" pitchFamily="34" charset="0"/>
              <a:buChar char="•"/>
            </a:pPr>
            <a:r>
              <a:rPr lang="en-US" sz="1400" dirty="0"/>
              <a:t>etc.</a:t>
            </a:r>
          </a:p>
        </p:txBody>
      </p:sp>
    </p:spTree>
    <p:extLst>
      <p:ext uri="{BB962C8B-B14F-4D97-AF65-F5344CB8AC3E}">
        <p14:creationId xmlns:p14="http://schemas.microsoft.com/office/powerpoint/2010/main" val="2832616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a:extLst>
              <a:ext uri="{FF2B5EF4-FFF2-40B4-BE49-F238E27FC236}">
                <a16:creationId xmlns:a16="http://schemas.microsoft.com/office/drawing/2014/main" id="{C4F7EECF-E672-4EC7-A229-C16B8BBFB5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Basic Steps in Query Processing</a:t>
            </a:r>
          </a:p>
        </p:txBody>
      </p:sp>
      <p:sp>
        <p:nvSpPr>
          <p:cNvPr id="9219" name="Rectangle 3">
            <a:extLst>
              <a:ext uri="{FF2B5EF4-FFF2-40B4-BE49-F238E27FC236}">
                <a16:creationId xmlns:a16="http://schemas.microsoft.com/office/drawing/2014/main" id="{2D2522C3-D90D-4FC0-8084-00D0088674AB}"/>
              </a:ext>
            </a:extLst>
          </p:cNvPr>
          <p:cNvSpPr>
            <a:spLocks noGrp="1" noChangeArrowheads="1"/>
          </p:cNvSpPr>
          <p:nvPr>
            <p:ph idx="1"/>
          </p:nvPr>
        </p:nvSpPr>
        <p:spPr>
          <a:xfrm>
            <a:off x="530634" y="905639"/>
            <a:ext cx="5194403" cy="921230"/>
          </a:xfrm>
        </p:spPr>
        <p:txBody>
          <a:bodyPr/>
          <a:lstStyle/>
          <a:p>
            <a:pPr>
              <a:buFont typeface="Monotype Sorts" pitchFamily="-65" charset="2"/>
              <a:buNone/>
            </a:pPr>
            <a:r>
              <a:rPr lang="en-US" altLang="en-US" dirty="0">
                <a:ea typeface="MS PGothic" panose="020B0600070205080204" pitchFamily="34" charset="-128"/>
              </a:rPr>
              <a:t>1.	Parsing and translation</a:t>
            </a:r>
          </a:p>
          <a:p>
            <a:pPr>
              <a:buFont typeface="Monotype Sorts" pitchFamily="-65" charset="2"/>
              <a:buNone/>
            </a:pPr>
            <a:r>
              <a:rPr lang="en-US" altLang="en-US" dirty="0">
                <a:ea typeface="MS PGothic" panose="020B0600070205080204" pitchFamily="34" charset="-128"/>
              </a:rPr>
              <a:t>2.	Optimization</a:t>
            </a:r>
          </a:p>
          <a:p>
            <a:pPr>
              <a:buFont typeface="Monotype Sorts" pitchFamily="-65" charset="2"/>
              <a:buNone/>
            </a:pPr>
            <a:r>
              <a:rPr lang="en-US" altLang="en-US" dirty="0">
                <a:ea typeface="MS PGothic" panose="020B0600070205080204" pitchFamily="34" charset="-128"/>
              </a:rPr>
              <a:t>3.	Evaluation</a:t>
            </a:r>
          </a:p>
        </p:txBody>
      </p:sp>
      <p:pic>
        <p:nvPicPr>
          <p:cNvPr id="9220" name="Picture 11">
            <a:extLst>
              <a:ext uri="{FF2B5EF4-FFF2-40B4-BE49-F238E27FC236}">
                <a16:creationId xmlns:a16="http://schemas.microsoft.com/office/drawing/2014/main" id="{CDACD50C-619F-4E1E-97A1-AEC99C2D4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809750"/>
            <a:ext cx="4391840" cy="263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ounded Rectangle 1">
            <a:extLst>
              <a:ext uri="{FF2B5EF4-FFF2-40B4-BE49-F238E27FC236}">
                <a16:creationId xmlns:a16="http://schemas.microsoft.com/office/drawing/2014/main" id="{F50C25E6-B712-3E4A-A3D8-C2C30F5B3860}"/>
              </a:ext>
            </a:extLst>
          </p:cNvPr>
          <p:cNvSpPr/>
          <p:nvPr/>
        </p:nvSpPr>
        <p:spPr bwMode="auto">
          <a:xfrm>
            <a:off x="5486400" y="696333"/>
            <a:ext cx="3276600" cy="1494417"/>
          </a:xfrm>
          <a:prstGeom prst="roundRect">
            <a:avLst/>
          </a:prstGeom>
          <a:solidFill>
            <a:srgbClr val="FF0000"/>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R="0" algn="l" defTabSz="914400" rtl="0" eaLnBrk="0" fontAlgn="base" latinLnBrk="0" hangingPunct="0">
              <a:lnSpc>
                <a:spcPct val="100000"/>
              </a:lnSpc>
              <a:spcBef>
                <a:spcPct val="0"/>
              </a:spcBef>
              <a:spcAft>
                <a:spcPct val="0"/>
              </a:spcAft>
              <a:buClrTx/>
              <a:buSzTx/>
              <a:tabLst/>
            </a:pPr>
            <a:r>
              <a:rPr lang="en-US" sz="1600" dirty="0">
                <a:solidFill>
                  <a:schemeClr val="accent1"/>
                </a:solidFill>
                <a:latin typeface="Helvetica" charset="0"/>
              </a:rPr>
              <a:t>Database Catalog</a:t>
            </a:r>
          </a:p>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chemeClr val="accent1"/>
                </a:solidFill>
                <a:latin typeface="Helvetica" charset="0"/>
              </a:rPr>
              <a:t>Tables, columns, types, ...</a:t>
            </a:r>
            <a:br>
              <a:rPr lang="en-US" sz="1600" dirty="0">
                <a:solidFill>
                  <a:schemeClr val="accent1"/>
                </a:solidFill>
                <a:latin typeface="Helvetica" charset="0"/>
              </a:rPr>
            </a:br>
            <a:r>
              <a:rPr lang="en-US" sz="1600" dirty="0">
                <a:solidFill>
                  <a:schemeClr val="accent1"/>
                </a:solidFill>
                <a:latin typeface="Helvetica" charset="0"/>
              </a:rPr>
              <a:t>needed to check syntax.</a:t>
            </a:r>
          </a:p>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600" b="0" i="0" u="none" strike="noStrike" cap="none" normalizeH="0" baseline="0" dirty="0">
                <a:ln>
                  <a:noFill/>
                </a:ln>
                <a:solidFill>
                  <a:schemeClr val="accent1"/>
                </a:solidFill>
                <a:effectLst/>
                <a:latin typeface="Helvetica" charset="0"/>
              </a:rPr>
              <a:t>Statistics used for cost based</a:t>
            </a:r>
            <a:br>
              <a:rPr kumimoji="0" lang="en-US" sz="1600" b="0" i="0" u="none" strike="noStrike" cap="none" normalizeH="0" baseline="0" dirty="0">
                <a:ln>
                  <a:noFill/>
                </a:ln>
                <a:solidFill>
                  <a:schemeClr val="accent1"/>
                </a:solidFill>
                <a:effectLst/>
                <a:latin typeface="Helvetica" charset="0"/>
              </a:rPr>
            </a:br>
            <a:r>
              <a:rPr kumimoji="0" lang="en-US" sz="1600" b="0" i="0" u="none" strike="noStrike" cap="none" normalizeH="0" baseline="0" dirty="0">
                <a:ln>
                  <a:noFill/>
                </a:ln>
                <a:solidFill>
                  <a:schemeClr val="accent1"/>
                </a:solidFill>
                <a:effectLst/>
                <a:latin typeface="Helvetica" charset="0"/>
              </a:rPr>
              <a:t>optimization and plans.</a:t>
            </a:r>
          </a:p>
        </p:txBody>
      </p:sp>
      <p:cxnSp>
        <p:nvCxnSpPr>
          <p:cNvPr id="4" name="Straight Arrow Connector 3">
            <a:extLst>
              <a:ext uri="{FF2B5EF4-FFF2-40B4-BE49-F238E27FC236}">
                <a16:creationId xmlns:a16="http://schemas.microsoft.com/office/drawing/2014/main" id="{B40A848F-4540-F244-85FB-BD3ADC764EA2}"/>
              </a:ext>
            </a:extLst>
          </p:cNvPr>
          <p:cNvCxnSpPr/>
          <p:nvPr/>
        </p:nvCxnSpPr>
        <p:spPr bwMode="auto">
          <a:xfrm flipV="1">
            <a:off x="3352800" y="1123950"/>
            <a:ext cx="2057400" cy="762000"/>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D6BEBF2A-DC92-3945-AAEA-E45DAAB718A7}"/>
              </a:ext>
            </a:extLst>
          </p:cNvPr>
          <p:cNvCxnSpPr>
            <a:cxnSpLocks/>
          </p:cNvCxnSpPr>
          <p:nvPr/>
        </p:nvCxnSpPr>
        <p:spPr bwMode="auto">
          <a:xfrm flipV="1">
            <a:off x="5760705" y="2190750"/>
            <a:ext cx="1173495" cy="1621121"/>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sp>
        <p:nvSpPr>
          <p:cNvPr id="6" name="TextBox 5">
            <a:extLst>
              <a:ext uri="{FF2B5EF4-FFF2-40B4-BE49-F238E27FC236}">
                <a16:creationId xmlns:a16="http://schemas.microsoft.com/office/drawing/2014/main" id="{C6682BC4-925E-304D-A0F3-A632FD23FE94}"/>
              </a:ext>
            </a:extLst>
          </p:cNvPr>
          <p:cNvSpPr txBox="1"/>
          <p:nvPr/>
        </p:nvSpPr>
        <p:spPr>
          <a:xfrm>
            <a:off x="6781800" y="3811871"/>
            <a:ext cx="2063514" cy="369332"/>
          </a:xfrm>
          <a:prstGeom prst="rect">
            <a:avLst/>
          </a:prstGeom>
          <a:noFill/>
        </p:spPr>
        <p:txBody>
          <a:bodyPr wrap="none" rtlCol="0">
            <a:spAutoFit/>
          </a:bodyPr>
          <a:lstStyle/>
          <a:p>
            <a:r>
              <a:rPr lang="en-US" dirty="0">
                <a:solidFill>
                  <a:srgbClr val="FF0000"/>
                </a:solidFill>
              </a:rPr>
              <a:t>Switch to notebook.</a:t>
            </a:r>
          </a:p>
        </p:txBody>
      </p:sp>
    </p:spTree>
    <p:extLst>
      <p:ext uri="{BB962C8B-B14F-4D97-AF65-F5344CB8AC3E}">
        <p14:creationId xmlns:p14="http://schemas.microsoft.com/office/powerpoint/2010/main" val="4120120651"/>
      </p:ext>
    </p:extLst>
  </p:cSld>
  <p:clrMapOvr>
    <a:masterClrMapping/>
  </p:clrMapOvr>
  <p:transition advTm="152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B30D5763-4393-BC4C-8503-D2EE2C2C6E03}"/>
              </a:ext>
            </a:extLst>
          </p:cNvPr>
          <p:cNvSpPr/>
          <p:nvPr/>
        </p:nvSpPr>
        <p:spPr>
          <a:xfrm>
            <a:off x="2081837" y="2792741"/>
            <a:ext cx="2413960" cy="1836407"/>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t>MySQL</a:t>
            </a:r>
          </a:p>
        </p:txBody>
      </p:sp>
      <p:sp>
        <p:nvSpPr>
          <p:cNvPr id="3" name="Title 2">
            <a:extLst>
              <a:ext uri="{FF2B5EF4-FFF2-40B4-BE49-F238E27FC236}">
                <a16:creationId xmlns:a16="http://schemas.microsoft.com/office/drawing/2014/main" id="{3B384DCE-F6BE-9446-A40B-91C67E07D0D3}"/>
              </a:ext>
            </a:extLst>
          </p:cNvPr>
          <p:cNvSpPr>
            <a:spLocks noGrp="1"/>
          </p:cNvSpPr>
          <p:nvPr>
            <p:ph type="title"/>
          </p:nvPr>
        </p:nvSpPr>
        <p:spPr/>
        <p:txBody>
          <a:bodyPr/>
          <a:lstStyle/>
          <a:p>
            <a:r>
              <a:rPr lang="en-US" dirty="0"/>
              <a:t>DDL and DML (and HW2)</a:t>
            </a:r>
          </a:p>
        </p:txBody>
      </p:sp>
      <p:pic>
        <p:nvPicPr>
          <p:cNvPr id="4" name="Picture 3">
            <a:extLst>
              <a:ext uri="{FF2B5EF4-FFF2-40B4-BE49-F238E27FC236}">
                <a16:creationId xmlns:a16="http://schemas.microsoft.com/office/drawing/2014/main" id="{2887DBAA-18AF-9A42-AA86-444058A90BEE}"/>
              </a:ext>
            </a:extLst>
          </p:cNvPr>
          <p:cNvPicPr>
            <a:picLocks noChangeAspect="1"/>
          </p:cNvPicPr>
          <p:nvPr/>
        </p:nvPicPr>
        <p:blipFill>
          <a:blip r:embed="rId2"/>
          <a:stretch>
            <a:fillRect/>
          </a:stretch>
        </p:blipFill>
        <p:spPr>
          <a:xfrm>
            <a:off x="4876800" y="148578"/>
            <a:ext cx="3223589" cy="2170280"/>
          </a:xfrm>
          <a:prstGeom prst="rect">
            <a:avLst/>
          </a:prstGeom>
        </p:spPr>
      </p:pic>
      <p:sp>
        <p:nvSpPr>
          <p:cNvPr id="5" name="Rounded Rectangle 4">
            <a:extLst>
              <a:ext uri="{FF2B5EF4-FFF2-40B4-BE49-F238E27FC236}">
                <a16:creationId xmlns:a16="http://schemas.microsoft.com/office/drawing/2014/main" id="{CD90313B-0833-784B-BF3D-282BDE6C0F9A}"/>
              </a:ext>
            </a:extLst>
          </p:cNvPr>
          <p:cNvSpPr/>
          <p:nvPr/>
        </p:nvSpPr>
        <p:spPr>
          <a:xfrm>
            <a:off x="5638803" y="2792743"/>
            <a:ext cx="3047996" cy="1836407"/>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t>Databases</a:t>
            </a:r>
          </a:p>
        </p:txBody>
      </p:sp>
      <p:sp>
        <p:nvSpPr>
          <p:cNvPr id="6" name="Rounded Rectangle 5">
            <a:extLst>
              <a:ext uri="{FF2B5EF4-FFF2-40B4-BE49-F238E27FC236}">
                <a16:creationId xmlns:a16="http://schemas.microsoft.com/office/drawing/2014/main" id="{E5B5E64B-38ED-EC4D-A83D-6143251C3DB2}"/>
              </a:ext>
            </a:extLst>
          </p:cNvPr>
          <p:cNvSpPr/>
          <p:nvPr/>
        </p:nvSpPr>
        <p:spPr>
          <a:xfrm>
            <a:off x="7524749" y="3693271"/>
            <a:ext cx="990600" cy="762000"/>
          </a:xfrm>
          <a:prstGeom prst="roundRect">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Catalog</a:t>
            </a:r>
          </a:p>
        </p:txBody>
      </p:sp>
      <p:sp>
        <p:nvSpPr>
          <p:cNvPr id="7" name="Rounded Rectangle 6">
            <a:extLst>
              <a:ext uri="{FF2B5EF4-FFF2-40B4-BE49-F238E27FC236}">
                <a16:creationId xmlns:a16="http://schemas.microsoft.com/office/drawing/2014/main" id="{FF8DC3E4-8AA9-C142-9D5B-1B0564E4C384}"/>
              </a:ext>
            </a:extLst>
          </p:cNvPr>
          <p:cNvSpPr/>
          <p:nvPr/>
        </p:nvSpPr>
        <p:spPr>
          <a:xfrm>
            <a:off x="5905500" y="3268655"/>
            <a:ext cx="990600" cy="762000"/>
          </a:xfrm>
          <a:prstGeom prst="roundRect">
            <a:avLst/>
          </a:prstGeom>
          <a:solidFill>
            <a:srgbClr val="FF00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App DB</a:t>
            </a:r>
          </a:p>
        </p:txBody>
      </p:sp>
      <p:sp>
        <p:nvSpPr>
          <p:cNvPr id="8" name="Rounded Rectangle 7">
            <a:extLst>
              <a:ext uri="{FF2B5EF4-FFF2-40B4-BE49-F238E27FC236}">
                <a16:creationId xmlns:a16="http://schemas.microsoft.com/office/drawing/2014/main" id="{6B5F3978-495D-3147-980A-CE0006946F4E}"/>
              </a:ext>
            </a:extLst>
          </p:cNvPr>
          <p:cNvSpPr/>
          <p:nvPr/>
        </p:nvSpPr>
        <p:spPr>
          <a:xfrm>
            <a:off x="6057900" y="3421055"/>
            <a:ext cx="990600" cy="762000"/>
          </a:xfrm>
          <a:prstGeom prst="roundRect">
            <a:avLst/>
          </a:prstGeom>
          <a:solidFill>
            <a:srgbClr val="FFC0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App DB</a:t>
            </a:r>
          </a:p>
        </p:txBody>
      </p:sp>
      <p:sp>
        <p:nvSpPr>
          <p:cNvPr id="9" name="Rounded Rectangle 8">
            <a:extLst>
              <a:ext uri="{FF2B5EF4-FFF2-40B4-BE49-F238E27FC236}">
                <a16:creationId xmlns:a16="http://schemas.microsoft.com/office/drawing/2014/main" id="{593C4120-60D3-0845-B131-2AC0EF2F305C}"/>
              </a:ext>
            </a:extLst>
          </p:cNvPr>
          <p:cNvSpPr/>
          <p:nvPr/>
        </p:nvSpPr>
        <p:spPr>
          <a:xfrm>
            <a:off x="6210300" y="3573455"/>
            <a:ext cx="990600" cy="762000"/>
          </a:xfrm>
          <a:prstGeom prst="roundRect">
            <a:avLst/>
          </a:prstGeom>
          <a:solidFill>
            <a:srgbClr val="92D05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App DB</a:t>
            </a:r>
          </a:p>
        </p:txBody>
      </p:sp>
      <p:sp>
        <p:nvSpPr>
          <p:cNvPr id="10" name="Rounded Rectangle 9">
            <a:extLst>
              <a:ext uri="{FF2B5EF4-FFF2-40B4-BE49-F238E27FC236}">
                <a16:creationId xmlns:a16="http://schemas.microsoft.com/office/drawing/2014/main" id="{45FFADD2-7DE2-6946-824A-3575C40F2633}"/>
              </a:ext>
            </a:extLst>
          </p:cNvPr>
          <p:cNvSpPr/>
          <p:nvPr/>
        </p:nvSpPr>
        <p:spPr>
          <a:xfrm>
            <a:off x="6362700" y="3725855"/>
            <a:ext cx="990600" cy="762000"/>
          </a:xfrm>
          <a:prstGeom prst="roundRect">
            <a:avLst/>
          </a:prstGeom>
          <a:solidFill>
            <a:srgbClr val="00B05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App DB</a:t>
            </a:r>
          </a:p>
        </p:txBody>
      </p:sp>
      <p:cxnSp>
        <p:nvCxnSpPr>
          <p:cNvPr id="12" name="Straight Arrow Connector 11">
            <a:extLst>
              <a:ext uri="{FF2B5EF4-FFF2-40B4-BE49-F238E27FC236}">
                <a16:creationId xmlns:a16="http://schemas.microsoft.com/office/drawing/2014/main" id="{83FEE7C5-017F-0B47-AB84-0A8BFE3BD695}"/>
              </a:ext>
            </a:extLst>
          </p:cNvPr>
          <p:cNvCxnSpPr/>
          <p:nvPr/>
        </p:nvCxnSpPr>
        <p:spPr>
          <a:xfrm>
            <a:off x="6057900" y="2318858"/>
            <a:ext cx="0" cy="47388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Elbow Connector 13">
            <a:extLst>
              <a:ext uri="{FF2B5EF4-FFF2-40B4-BE49-F238E27FC236}">
                <a16:creationId xmlns:a16="http://schemas.microsoft.com/office/drawing/2014/main" id="{62E6B9E1-A327-B643-BA17-32AB1BBB93BA}"/>
              </a:ext>
            </a:extLst>
          </p:cNvPr>
          <p:cNvCxnSpPr/>
          <p:nvPr/>
        </p:nvCxnSpPr>
        <p:spPr>
          <a:xfrm>
            <a:off x="5219700" y="2038350"/>
            <a:ext cx="495300" cy="152400"/>
          </a:xfrm>
          <a:prstGeom prst="bentConnector3">
            <a:avLst>
              <a:gd name="adj1" fmla="val -1064"/>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a:extLst>
              <a:ext uri="{FF2B5EF4-FFF2-40B4-BE49-F238E27FC236}">
                <a16:creationId xmlns:a16="http://schemas.microsoft.com/office/drawing/2014/main" id="{7DE6ACFC-4ED4-714C-93D3-58931E94F3F2}"/>
              </a:ext>
            </a:extLst>
          </p:cNvPr>
          <p:cNvCxnSpPr/>
          <p:nvPr/>
        </p:nvCxnSpPr>
        <p:spPr>
          <a:xfrm rot="5400000">
            <a:off x="6324600" y="1657350"/>
            <a:ext cx="609600" cy="457200"/>
          </a:xfrm>
          <a:prstGeom prst="bentConnector3">
            <a:avLst>
              <a:gd name="adj1" fmla="val 10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ounded Rectangle 18">
            <a:extLst>
              <a:ext uri="{FF2B5EF4-FFF2-40B4-BE49-F238E27FC236}">
                <a16:creationId xmlns:a16="http://schemas.microsoft.com/office/drawing/2014/main" id="{2C9D2B8C-6903-7E44-A6A6-27FEFAC27ADA}"/>
              </a:ext>
            </a:extLst>
          </p:cNvPr>
          <p:cNvSpPr/>
          <p:nvPr/>
        </p:nvSpPr>
        <p:spPr>
          <a:xfrm>
            <a:off x="57150" y="2792742"/>
            <a:ext cx="1885949" cy="1836407"/>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t>File System</a:t>
            </a:r>
          </a:p>
        </p:txBody>
      </p:sp>
      <p:sp>
        <p:nvSpPr>
          <p:cNvPr id="20" name="Rounded Rectangle 19">
            <a:extLst>
              <a:ext uri="{FF2B5EF4-FFF2-40B4-BE49-F238E27FC236}">
                <a16:creationId xmlns:a16="http://schemas.microsoft.com/office/drawing/2014/main" id="{DFE121DA-4480-574F-8E51-73B0EBCC31C0}"/>
              </a:ext>
            </a:extLst>
          </p:cNvPr>
          <p:cNvSpPr/>
          <p:nvPr/>
        </p:nvSpPr>
        <p:spPr>
          <a:xfrm>
            <a:off x="2201689" y="3558545"/>
            <a:ext cx="990600" cy="762000"/>
          </a:xfrm>
          <a:prstGeom prst="roundRect">
            <a:avLst/>
          </a:prstGeom>
          <a:solidFill>
            <a:schemeClr val="bg1">
              <a:lumMod val="6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HW2</a:t>
            </a:r>
            <a:br>
              <a:rPr lang="en-US" sz="1050" dirty="0">
                <a:solidFill>
                  <a:schemeClr val="tx1"/>
                </a:solidFill>
              </a:rPr>
            </a:br>
            <a:r>
              <a:rPr lang="en-US" sz="1050" dirty="0">
                <a:solidFill>
                  <a:schemeClr val="tx1"/>
                </a:solidFill>
              </a:rPr>
              <a:t>DB</a:t>
            </a:r>
            <a:br>
              <a:rPr lang="en-US" sz="1050" dirty="0">
                <a:solidFill>
                  <a:schemeClr val="tx1"/>
                </a:solidFill>
              </a:rPr>
            </a:br>
            <a:r>
              <a:rPr lang="en-US" sz="1050" dirty="0">
                <a:solidFill>
                  <a:schemeClr val="tx1"/>
                </a:solidFill>
              </a:rPr>
              <a:t>Simple</a:t>
            </a:r>
            <a:br>
              <a:rPr lang="en-US" sz="1050" dirty="0">
                <a:solidFill>
                  <a:schemeClr val="tx1"/>
                </a:solidFill>
              </a:rPr>
            </a:br>
            <a:r>
              <a:rPr lang="en-US" sz="1050" dirty="0">
                <a:solidFill>
                  <a:schemeClr val="tx1"/>
                </a:solidFill>
              </a:rPr>
              <a:t>Catalog</a:t>
            </a:r>
          </a:p>
        </p:txBody>
      </p:sp>
      <p:sp>
        <p:nvSpPr>
          <p:cNvPr id="21" name="Rounded Rectangle 20">
            <a:extLst>
              <a:ext uri="{FF2B5EF4-FFF2-40B4-BE49-F238E27FC236}">
                <a16:creationId xmlns:a16="http://schemas.microsoft.com/office/drawing/2014/main" id="{B841FFE2-290D-3E41-A9FD-B6B6C4C5C090}"/>
              </a:ext>
            </a:extLst>
          </p:cNvPr>
          <p:cNvSpPr/>
          <p:nvPr/>
        </p:nvSpPr>
        <p:spPr>
          <a:xfrm>
            <a:off x="247650" y="3253745"/>
            <a:ext cx="990600" cy="762000"/>
          </a:xfrm>
          <a:prstGeom prst="roundRect">
            <a:avLst/>
          </a:prstGeom>
          <a:solidFill>
            <a:srgbClr val="FF00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App DB</a:t>
            </a:r>
          </a:p>
        </p:txBody>
      </p:sp>
      <p:sp>
        <p:nvSpPr>
          <p:cNvPr id="22" name="Rounded Rectangle 21">
            <a:extLst>
              <a:ext uri="{FF2B5EF4-FFF2-40B4-BE49-F238E27FC236}">
                <a16:creationId xmlns:a16="http://schemas.microsoft.com/office/drawing/2014/main" id="{4B0A34AF-72CE-F34F-9636-A9248E4E2FAB}"/>
              </a:ext>
            </a:extLst>
          </p:cNvPr>
          <p:cNvSpPr/>
          <p:nvPr/>
        </p:nvSpPr>
        <p:spPr>
          <a:xfrm>
            <a:off x="400050" y="3406145"/>
            <a:ext cx="990600" cy="762000"/>
          </a:xfrm>
          <a:prstGeom prst="roundRect">
            <a:avLst/>
          </a:prstGeom>
          <a:solidFill>
            <a:srgbClr val="FFC0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App DB</a:t>
            </a:r>
          </a:p>
        </p:txBody>
      </p:sp>
      <p:sp>
        <p:nvSpPr>
          <p:cNvPr id="23" name="Rounded Rectangle 22">
            <a:extLst>
              <a:ext uri="{FF2B5EF4-FFF2-40B4-BE49-F238E27FC236}">
                <a16:creationId xmlns:a16="http://schemas.microsoft.com/office/drawing/2014/main" id="{2DF338F6-6CCF-894B-AE70-D29492B33773}"/>
              </a:ext>
            </a:extLst>
          </p:cNvPr>
          <p:cNvSpPr/>
          <p:nvPr/>
        </p:nvSpPr>
        <p:spPr>
          <a:xfrm>
            <a:off x="552450" y="3558545"/>
            <a:ext cx="990600" cy="762000"/>
          </a:xfrm>
          <a:prstGeom prst="roundRect">
            <a:avLst/>
          </a:prstGeom>
          <a:solidFill>
            <a:srgbClr val="92D05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App DB</a:t>
            </a:r>
          </a:p>
        </p:txBody>
      </p:sp>
      <p:sp>
        <p:nvSpPr>
          <p:cNvPr id="24" name="Rounded Rectangle 23">
            <a:extLst>
              <a:ext uri="{FF2B5EF4-FFF2-40B4-BE49-F238E27FC236}">
                <a16:creationId xmlns:a16="http://schemas.microsoft.com/office/drawing/2014/main" id="{C16F186C-1067-7A4A-AF83-6378C2B34FE7}"/>
              </a:ext>
            </a:extLst>
          </p:cNvPr>
          <p:cNvSpPr/>
          <p:nvPr/>
        </p:nvSpPr>
        <p:spPr>
          <a:xfrm>
            <a:off x="704850" y="3710945"/>
            <a:ext cx="990600" cy="762000"/>
          </a:xfrm>
          <a:prstGeom prst="roundRect">
            <a:avLst/>
          </a:prstGeom>
          <a:solidFill>
            <a:srgbClr val="00B05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t>People.csv</a:t>
            </a:r>
            <a:endParaRPr lang="en-US" sz="1050" dirty="0"/>
          </a:p>
        </p:txBody>
      </p:sp>
      <p:sp>
        <p:nvSpPr>
          <p:cNvPr id="26" name="Rounded Rectangle 25">
            <a:extLst>
              <a:ext uri="{FF2B5EF4-FFF2-40B4-BE49-F238E27FC236}">
                <a16:creationId xmlns:a16="http://schemas.microsoft.com/office/drawing/2014/main" id="{A84AB452-47CD-BF4B-969F-A4F76AEF0AF3}"/>
              </a:ext>
            </a:extLst>
          </p:cNvPr>
          <p:cNvSpPr/>
          <p:nvPr/>
        </p:nvSpPr>
        <p:spPr>
          <a:xfrm>
            <a:off x="3377118" y="3558545"/>
            <a:ext cx="990600" cy="762000"/>
          </a:xfrm>
          <a:prstGeom prst="roundRect">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Catalog</a:t>
            </a:r>
          </a:p>
        </p:txBody>
      </p:sp>
      <p:sp>
        <p:nvSpPr>
          <p:cNvPr id="27" name="Rounded Rectangle 26">
            <a:extLst>
              <a:ext uri="{FF2B5EF4-FFF2-40B4-BE49-F238E27FC236}">
                <a16:creationId xmlns:a16="http://schemas.microsoft.com/office/drawing/2014/main" id="{45A50F26-993B-C44F-A29F-9BE86EE15008}"/>
              </a:ext>
            </a:extLst>
          </p:cNvPr>
          <p:cNvSpPr/>
          <p:nvPr/>
        </p:nvSpPr>
        <p:spPr>
          <a:xfrm>
            <a:off x="2609850" y="1543050"/>
            <a:ext cx="1676400" cy="914400"/>
          </a:xfrm>
          <a:prstGeom prst="roundRec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solidFill>
                  <a:schemeClr val="tx1"/>
                </a:solidFill>
              </a:rPr>
              <a:t>CSVCatalog</a:t>
            </a:r>
            <a:br>
              <a:rPr lang="en-US" sz="1100" dirty="0">
                <a:solidFill>
                  <a:schemeClr val="tx1"/>
                </a:solidFill>
              </a:rPr>
            </a:br>
            <a:r>
              <a:rPr lang="en-US" sz="1100" dirty="0">
                <a:solidFill>
                  <a:schemeClr val="tx1"/>
                </a:solidFill>
              </a:rPr>
              <a:t>(DDL Engine)</a:t>
            </a:r>
          </a:p>
        </p:txBody>
      </p:sp>
      <p:sp>
        <p:nvSpPr>
          <p:cNvPr id="28" name="Rounded Rectangle 27">
            <a:extLst>
              <a:ext uri="{FF2B5EF4-FFF2-40B4-BE49-F238E27FC236}">
                <a16:creationId xmlns:a16="http://schemas.microsoft.com/office/drawing/2014/main" id="{B6280A9F-0C8F-0146-9F7B-4E974B5B96B8}"/>
              </a:ext>
            </a:extLst>
          </p:cNvPr>
          <p:cNvSpPr/>
          <p:nvPr/>
        </p:nvSpPr>
        <p:spPr>
          <a:xfrm>
            <a:off x="69554" y="1555023"/>
            <a:ext cx="1676400" cy="914400"/>
          </a:xfrm>
          <a:prstGeom prst="roundRec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solidFill>
                  <a:schemeClr val="tx1"/>
                </a:solidFill>
              </a:rPr>
              <a:t>CSVTable</a:t>
            </a:r>
            <a:br>
              <a:rPr lang="en-US" sz="1100" dirty="0">
                <a:solidFill>
                  <a:schemeClr val="tx1"/>
                </a:solidFill>
              </a:rPr>
            </a:br>
            <a:r>
              <a:rPr lang="en-US" sz="1100" dirty="0">
                <a:solidFill>
                  <a:schemeClr val="tx1"/>
                </a:solidFill>
              </a:rPr>
              <a:t>(DML Engine)</a:t>
            </a:r>
          </a:p>
        </p:txBody>
      </p:sp>
      <p:cxnSp>
        <p:nvCxnSpPr>
          <p:cNvPr id="30" name="Straight Arrow Connector 29">
            <a:extLst>
              <a:ext uri="{FF2B5EF4-FFF2-40B4-BE49-F238E27FC236}">
                <a16:creationId xmlns:a16="http://schemas.microsoft.com/office/drawing/2014/main" id="{6A873374-FD9F-854B-8559-8A09DD33C5E6}"/>
              </a:ext>
            </a:extLst>
          </p:cNvPr>
          <p:cNvCxnSpPr>
            <a:cxnSpLocks/>
            <a:stCxn id="27" idx="2"/>
          </p:cNvCxnSpPr>
          <p:nvPr/>
        </p:nvCxnSpPr>
        <p:spPr>
          <a:xfrm flipH="1">
            <a:off x="2497618" y="2457450"/>
            <a:ext cx="950432" cy="109873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B9034C1E-7AB2-B34B-879F-9CC455A7F4BA}"/>
              </a:ext>
            </a:extLst>
          </p:cNvPr>
          <p:cNvCxnSpPr>
            <a:cxnSpLocks/>
            <a:stCxn id="28" idx="2"/>
            <a:endCxn id="19" idx="0"/>
          </p:cNvCxnSpPr>
          <p:nvPr/>
        </p:nvCxnSpPr>
        <p:spPr>
          <a:xfrm>
            <a:off x="907754" y="2469423"/>
            <a:ext cx="92371" cy="32331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44568169-85A5-1E45-B1BE-CE90C1622476}"/>
              </a:ext>
            </a:extLst>
          </p:cNvPr>
          <p:cNvCxnSpPr>
            <a:cxnSpLocks/>
            <a:stCxn id="28" idx="3"/>
            <a:endCxn id="27" idx="1"/>
          </p:cNvCxnSpPr>
          <p:nvPr/>
        </p:nvCxnSpPr>
        <p:spPr>
          <a:xfrm flipV="1">
            <a:off x="1745954" y="2000250"/>
            <a:ext cx="863896" cy="1197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3DEB9AB-B67B-174D-A766-9827CDDF5924}"/>
              </a:ext>
            </a:extLst>
          </p:cNvPr>
          <p:cNvSpPr txBox="1"/>
          <p:nvPr/>
        </p:nvSpPr>
        <p:spPr>
          <a:xfrm>
            <a:off x="100057" y="596719"/>
            <a:ext cx="4232056"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err="1"/>
              <a:t>CSVCatalog</a:t>
            </a:r>
            <a:r>
              <a:rPr lang="en-US" sz="1400" dirty="0"/>
              <a:t> provides APIs for defining metadata.</a:t>
            </a:r>
          </a:p>
          <a:p>
            <a:pPr marL="285750" indent="-285750">
              <a:buFont typeface="Arial" panose="020B0604020202020204" pitchFamily="34" charset="0"/>
              <a:buChar char="•"/>
            </a:pPr>
            <a:r>
              <a:rPr lang="en-US" sz="1400" dirty="0" err="1"/>
              <a:t>CSVTable</a:t>
            </a:r>
            <a:r>
              <a:rPr lang="en-US" sz="1400" dirty="0"/>
              <a:t> uses the metadata to correctly and</a:t>
            </a:r>
            <a:br>
              <a:rPr lang="en-US" sz="1400" dirty="0"/>
            </a:br>
            <a:r>
              <a:rPr lang="en-US" sz="1400" dirty="0"/>
              <a:t>efficiently support </a:t>
            </a:r>
            <a:r>
              <a:rPr lang="en-US" sz="1400" dirty="0" err="1"/>
              <a:t>find_by_template</a:t>
            </a:r>
            <a:r>
              <a:rPr lang="en-US" sz="1400" dirty="0"/>
              <a:t>, join, insert, ...</a:t>
            </a:r>
          </a:p>
        </p:txBody>
      </p:sp>
    </p:spTree>
    <p:extLst>
      <p:ext uri="{BB962C8B-B14F-4D97-AF65-F5344CB8AC3E}">
        <p14:creationId xmlns:p14="http://schemas.microsoft.com/office/powerpoint/2010/main" val="387375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B30D5763-4393-BC4C-8503-D2EE2C2C6E03}"/>
              </a:ext>
            </a:extLst>
          </p:cNvPr>
          <p:cNvSpPr/>
          <p:nvPr/>
        </p:nvSpPr>
        <p:spPr>
          <a:xfrm>
            <a:off x="2081837" y="2792741"/>
            <a:ext cx="2413960" cy="1836407"/>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t>MySQL</a:t>
            </a:r>
          </a:p>
        </p:txBody>
      </p:sp>
      <p:sp>
        <p:nvSpPr>
          <p:cNvPr id="3" name="Title 2">
            <a:extLst>
              <a:ext uri="{FF2B5EF4-FFF2-40B4-BE49-F238E27FC236}">
                <a16:creationId xmlns:a16="http://schemas.microsoft.com/office/drawing/2014/main" id="{3B384DCE-F6BE-9446-A40B-91C67E07D0D3}"/>
              </a:ext>
            </a:extLst>
          </p:cNvPr>
          <p:cNvSpPr>
            <a:spLocks noGrp="1"/>
          </p:cNvSpPr>
          <p:nvPr>
            <p:ph type="title"/>
          </p:nvPr>
        </p:nvSpPr>
        <p:spPr/>
        <p:txBody>
          <a:bodyPr/>
          <a:lstStyle/>
          <a:p>
            <a:r>
              <a:rPr lang="en-US" dirty="0"/>
              <a:t>DDL and DML (and HW2)</a:t>
            </a:r>
          </a:p>
        </p:txBody>
      </p:sp>
      <p:pic>
        <p:nvPicPr>
          <p:cNvPr id="4" name="Picture 3">
            <a:extLst>
              <a:ext uri="{FF2B5EF4-FFF2-40B4-BE49-F238E27FC236}">
                <a16:creationId xmlns:a16="http://schemas.microsoft.com/office/drawing/2014/main" id="{2887DBAA-18AF-9A42-AA86-444058A90BEE}"/>
              </a:ext>
            </a:extLst>
          </p:cNvPr>
          <p:cNvPicPr>
            <a:picLocks noChangeAspect="1"/>
          </p:cNvPicPr>
          <p:nvPr/>
        </p:nvPicPr>
        <p:blipFill>
          <a:blip r:embed="rId2"/>
          <a:stretch>
            <a:fillRect/>
          </a:stretch>
        </p:blipFill>
        <p:spPr>
          <a:xfrm>
            <a:off x="4876800" y="148578"/>
            <a:ext cx="3223589" cy="2170280"/>
          </a:xfrm>
          <a:prstGeom prst="rect">
            <a:avLst/>
          </a:prstGeom>
        </p:spPr>
      </p:pic>
      <p:sp>
        <p:nvSpPr>
          <p:cNvPr id="5" name="Rounded Rectangle 4">
            <a:extLst>
              <a:ext uri="{FF2B5EF4-FFF2-40B4-BE49-F238E27FC236}">
                <a16:creationId xmlns:a16="http://schemas.microsoft.com/office/drawing/2014/main" id="{CD90313B-0833-784B-BF3D-282BDE6C0F9A}"/>
              </a:ext>
            </a:extLst>
          </p:cNvPr>
          <p:cNvSpPr/>
          <p:nvPr/>
        </p:nvSpPr>
        <p:spPr>
          <a:xfrm>
            <a:off x="5638803" y="2792743"/>
            <a:ext cx="3047996" cy="1836407"/>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t>Databases</a:t>
            </a:r>
          </a:p>
        </p:txBody>
      </p:sp>
      <p:sp>
        <p:nvSpPr>
          <p:cNvPr id="6" name="Rounded Rectangle 5">
            <a:extLst>
              <a:ext uri="{FF2B5EF4-FFF2-40B4-BE49-F238E27FC236}">
                <a16:creationId xmlns:a16="http://schemas.microsoft.com/office/drawing/2014/main" id="{E5B5E64B-38ED-EC4D-A83D-6143251C3DB2}"/>
              </a:ext>
            </a:extLst>
          </p:cNvPr>
          <p:cNvSpPr/>
          <p:nvPr/>
        </p:nvSpPr>
        <p:spPr>
          <a:xfrm>
            <a:off x="7524749" y="3693271"/>
            <a:ext cx="990600" cy="762000"/>
          </a:xfrm>
          <a:prstGeom prst="roundRect">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Catalog</a:t>
            </a:r>
          </a:p>
        </p:txBody>
      </p:sp>
      <p:sp>
        <p:nvSpPr>
          <p:cNvPr id="7" name="Rounded Rectangle 6">
            <a:extLst>
              <a:ext uri="{FF2B5EF4-FFF2-40B4-BE49-F238E27FC236}">
                <a16:creationId xmlns:a16="http://schemas.microsoft.com/office/drawing/2014/main" id="{FF8DC3E4-8AA9-C142-9D5B-1B0564E4C384}"/>
              </a:ext>
            </a:extLst>
          </p:cNvPr>
          <p:cNvSpPr/>
          <p:nvPr/>
        </p:nvSpPr>
        <p:spPr>
          <a:xfrm>
            <a:off x="5905500" y="3268655"/>
            <a:ext cx="990600" cy="762000"/>
          </a:xfrm>
          <a:prstGeom prst="roundRect">
            <a:avLst/>
          </a:prstGeom>
          <a:solidFill>
            <a:srgbClr val="FF00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App DB</a:t>
            </a:r>
          </a:p>
        </p:txBody>
      </p:sp>
      <p:sp>
        <p:nvSpPr>
          <p:cNvPr id="8" name="Rounded Rectangle 7">
            <a:extLst>
              <a:ext uri="{FF2B5EF4-FFF2-40B4-BE49-F238E27FC236}">
                <a16:creationId xmlns:a16="http://schemas.microsoft.com/office/drawing/2014/main" id="{6B5F3978-495D-3147-980A-CE0006946F4E}"/>
              </a:ext>
            </a:extLst>
          </p:cNvPr>
          <p:cNvSpPr/>
          <p:nvPr/>
        </p:nvSpPr>
        <p:spPr>
          <a:xfrm>
            <a:off x="6057900" y="3421055"/>
            <a:ext cx="990600" cy="762000"/>
          </a:xfrm>
          <a:prstGeom prst="roundRect">
            <a:avLst/>
          </a:prstGeom>
          <a:solidFill>
            <a:srgbClr val="FFC0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App DB</a:t>
            </a:r>
          </a:p>
        </p:txBody>
      </p:sp>
      <p:sp>
        <p:nvSpPr>
          <p:cNvPr id="9" name="Rounded Rectangle 8">
            <a:extLst>
              <a:ext uri="{FF2B5EF4-FFF2-40B4-BE49-F238E27FC236}">
                <a16:creationId xmlns:a16="http://schemas.microsoft.com/office/drawing/2014/main" id="{593C4120-60D3-0845-B131-2AC0EF2F305C}"/>
              </a:ext>
            </a:extLst>
          </p:cNvPr>
          <p:cNvSpPr/>
          <p:nvPr/>
        </p:nvSpPr>
        <p:spPr>
          <a:xfrm>
            <a:off x="6210300" y="3573455"/>
            <a:ext cx="990600" cy="762000"/>
          </a:xfrm>
          <a:prstGeom prst="roundRect">
            <a:avLst/>
          </a:prstGeom>
          <a:solidFill>
            <a:srgbClr val="92D05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App DB</a:t>
            </a:r>
          </a:p>
        </p:txBody>
      </p:sp>
      <p:sp>
        <p:nvSpPr>
          <p:cNvPr id="10" name="Rounded Rectangle 9">
            <a:extLst>
              <a:ext uri="{FF2B5EF4-FFF2-40B4-BE49-F238E27FC236}">
                <a16:creationId xmlns:a16="http://schemas.microsoft.com/office/drawing/2014/main" id="{45FFADD2-7DE2-6946-824A-3575C40F2633}"/>
              </a:ext>
            </a:extLst>
          </p:cNvPr>
          <p:cNvSpPr/>
          <p:nvPr/>
        </p:nvSpPr>
        <p:spPr>
          <a:xfrm>
            <a:off x="6362700" y="3725855"/>
            <a:ext cx="990600" cy="762000"/>
          </a:xfrm>
          <a:prstGeom prst="roundRect">
            <a:avLst/>
          </a:prstGeom>
          <a:solidFill>
            <a:srgbClr val="00B05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App DB</a:t>
            </a:r>
          </a:p>
        </p:txBody>
      </p:sp>
      <p:cxnSp>
        <p:nvCxnSpPr>
          <p:cNvPr id="12" name="Straight Arrow Connector 11">
            <a:extLst>
              <a:ext uri="{FF2B5EF4-FFF2-40B4-BE49-F238E27FC236}">
                <a16:creationId xmlns:a16="http://schemas.microsoft.com/office/drawing/2014/main" id="{83FEE7C5-017F-0B47-AB84-0A8BFE3BD695}"/>
              </a:ext>
            </a:extLst>
          </p:cNvPr>
          <p:cNvCxnSpPr/>
          <p:nvPr/>
        </p:nvCxnSpPr>
        <p:spPr>
          <a:xfrm>
            <a:off x="6057900" y="2318858"/>
            <a:ext cx="0" cy="47388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Elbow Connector 13">
            <a:extLst>
              <a:ext uri="{FF2B5EF4-FFF2-40B4-BE49-F238E27FC236}">
                <a16:creationId xmlns:a16="http://schemas.microsoft.com/office/drawing/2014/main" id="{62E6B9E1-A327-B643-BA17-32AB1BBB93BA}"/>
              </a:ext>
            </a:extLst>
          </p:cNvPr>
          <p:cNvCxnSpPr/>
          <p:nvPr/>
        </p:nvCxnSpPr>
        <p:spPr>
          <a:xfrm>
            <a:off x="5219700" y="2038350"/>
            <a:ext cx="495300" cy="152400"/>
          </a:xfrm>
          <a:prstGeom prst="bentConnector3">
            <a:avLst>
              <a:gd name="adj1" fmla="val -1064"/>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a:extLst>
              <a:ext uri="{FF2B5EF4-FFF2-40B4-BE49-F238E27FC236}">
                <a16:creationId xmlns:a16="http://schemas.microsoft.com/office/drawing/2014/main" id="{7DE6ACFC-4ED4-714C-93D3-58931E94F3F2}"/>
              </a:ext>
            </a:extLst>
          </p:cNvPr>
          <p:cNvCxnSpPr/>
          <p:nvPr/>
        </p:nvCxnSpPr>
        <p:spPr>
          <a:xfrm rot="5400000">
            <a:off x="6324600" y="1657350"/>
            <a:ext cx="609600" cy="457200"/>
          </a:xfrm>
          <a:prstGeom prst="bentConnector3">
            <a:avLst>
              <a:gd name="adj1" fmla="val 10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ounded Rectangle 18">
            <a:extLst>
              <a:ext uri="{FF2B5EF4-FFF2-40B4-BE49-F238E27FC236}">
                <a16:creationId xmlns:a16="http://schemas.microsoft.com/office/drawing/2014/main" id="{2C9D2B8C-6903-7E44-A6A6-27FEFAC27ADA}"/>
              </a:ext>
            </a:extLst>
          </p:cNvPr>
          <p:cNvSpPr/>
          <p:nvPr/>
        </p:nvSpPr>
        <p:spPr>
          <a:xfrm>
            <a:off x="57150" y="2792742"/>
            <a:ext cx="1885949" cy="1836407"/>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t>File System</a:t>
            </a:r>
          </a:p>
        </p:txBody>
      </p:sp>
      <p:sp>
        <p:nvSpPr>
          <p:cNvPr id="20" name="Rounded Rectangle 19">
            <a:extLst>
              <a:ext uri="{FF2B5EF4-FFF2-40B4-BE49-F238E27FC236}">
                <a16:creationId xmlns:a16="http://schemas.microsoft.com/office/drawing/2014/main" id="{DFE121DA-4480-574F-8E51-73B0EBCC31C0}"/>
              </a:ext>
            </a:extLst>
          </p:cNvPr>
          <p:cNvSpPr/>
          <p:nvPr/>
        </p:nvSpPr>
        <p:spPr>
          <a:xfrm>
            <a:off x="2201689" y="3558545"/>
            <a:ext cx="990600" cy="762000"/>
          </a:xfrm>
          <a:prstGeom prst="roundRect">
            <a:avLst/>
          </a:prstGeom>
          <a:solidFill>
            <a:schemeClr val="bg1">
              <a:lumMod val="6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HW2</a:t>
            </a:r>
            <a:br>
              <a:rPr lang="en-US" sz="1050" dirty="0">
                <a:solidFill>
                  <a:schemeClr val="tx1"/>
                </a:solidFill>
              </a:rPr>
            </a:br>
            <a:r>
              <a:rPr lang="en-US" sz="1050" dirty="0">
                <a:solidFill>
                  <a:schemeClr val="tx1"/>
                </a:solidFill>
              </a:rPr>
              <a:t>DB</a:t>
            </a:r>
            <a:br>
              <a:rPr lang="en-US" sz="1050" dirty="0">
                <a:solidFill>
                  <a:schemeClr val="tx1"/>
                </a:solidFill>
              </a:rPr>
            </a:br>
            <a:r>
              <a:rPr lang="en-US" sz="1050" dirty="0">
                <a:solidFill>
                  <a:schemeClr val="tx1"/>
                </a:solidFill>
              </a:rPr>
              <a:t>Simple</a:t>
            </a:r>
            <a:br>
              <a:rPr lang="en-US" sz="1050" dirty="0">
                <a:solidFill>
                  <a:schemeClr val="tx1"/>
                </a:solidFill>
              </a:rPr>
            </a:br>
            <a:r>
              <a:rPr lang="en-US" sz="1050" dirty="0">
                <a:solidFill>
                  <a:schemeClr val="tx1"/>
                </a:solidFill>
              </a:rPr>
              <a:t>Catalog</a:t>
            </a:r>
          </a:p>
        </p:txBody>
      </p:sp>
      <p:sp>
        <p:nvSpPr>
          <p:cNvPr id="21" name="Rounded Rectangle 20">
            <a:extLst>
              <a:ext uri="{FF2B5EF4-FFF2-40B4-BE49-F238E27FC236}">
                <a16:creationId xmlns:a16="http://schemas.microsoft.com/office/drawing/2014/main" id="{B841FFE2-290D-3E41-A9FD-B6B6C4C5C090}"/>
              </a:ext>
            </a:extLst>
          </p:cNvPr>
          <p:cNvSpPr/>
          <p:nvPr/>
        </p:nvSpPr>
        <p:spPr>
          <a:xfrm>
            <a:off x="247650" y="3253745"/>
            <a:ext cx="990600" cy="762000"/>
          </a:xfrm>
          <a:prstGeom prst="roundRect">
            <a:avLst/>
          </a:prstGeom>
          <a:solidFill>
            <a:srgbClr val="FF00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App DB</a:t>
            </a:r>
          </a:p>
        </p:txBody>
      </p:sp>
      <p:sp>
        <p:nvSpPr>
          <p:cNvPr id="22" name="Rounded Rectangle 21">
            <a:extLst>
              <a:ext uri="{FF2B5EF4-FFF2-40B4-BE49-F238E27FC236}">
                <a16:creationId xmlns:a16="http://schemas.microsoft.com/office/drawing/2014/main" id="{4B0A34AF-72CE-F34F-9636-A9248E4E2FAB}"/>
              </a:ext>
            </a:extLst>
          </p:cNvPr>
          <p:cNvSpPr/>
          <p:nvPr/>
        </p:nvSpPr>
        <p:spPr>
          <a:xfrm>
            <a:off x="400050" y="3406145"/>
            <a:ext cx="990600" cy="762000"/>
          </a:xfrm>
          <a:prstGeom prst="roundRect">
            <a:avLst/>
          </a:prstGeom>
          <a:solidFill>
            <a:srgbClr val="FFC0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App DB</a:t>
            </a:r>
          </a:p>
        </p:txBody>
      </p:sp>
      <p:sp>
        <p:nvSpPr>
          <p:cNvPr id="23" name="Rounded Rectangle 22">
            <a:extLst>
              <a:ext uri="{FF2B5EF4-FFF2-40B4-BE49-F238E27FC236}">
                <a16:creationId xmlns:a16="http://schemas.microsoft.com/office/drawing/2014/main" id="{2DF338F6-6CCF-894B-AE70-D29492B33773}"/>
              </a:ext>
            </a:extLst>
          </p:cNvPr>
          <p:cNvSpPr/>
          <p:nvPr/>
        </p:nvSpPr>
        <p:spPr>
          <a:xfrm>
            <a:off x="552450" y="3558545"/>
            <a:ext cx="990600" cy="762000"/>
          </a:xfrm>
          <a:prstGeom prst="roundRect">
            <a:avLst/>
          </a:prstGeom>
          <a:solidFill>
            <a:srgbClr val="92D05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App DB</a:t>
            </a:r>
          </a:p>
        </p:txBody>
      </p:sp>
      <p:sp>
        <p:nvSpPr>
          <p:cNvPr id="24" name="Rounded Rectangle 23">
            <a:extLst>
              <a:ext uri="{FF2B5EF4-FFF2-40B4-BE49-F238E27FC236}">
                <a16:creationId xmlns:a16="http://schemas.microsoft.com/office/drawing/2014/main" id="{C16F186C-1067-7A4A-AF83-6378C2B34FE7}"/>
              </a:ext>
            </a:extLst>
          </p:cNvPr>
          <p:cNvSpPr/>
          <p:nvPr/>
        </p:nvSpPr>
        <p:spPr>
          <a:xfrm>
            <a:off x="704850" y="3710945"/>
            <a:ext cx="990600" cy="762000"/>
          </a:xfrm>
          <a:prstGeom prst="roundRect">
            <a:avLst/>
          </a:prstGeom>
          <a:solidFill>
            <a:srgbClr val="00B05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t>People.csv</a:t>
            </a:r>
            <a:endParaRPr lang="en-US" sz="1050" dirty="0"/>
          </a:p>
        </p:txBody>
      </p:sp>
      <p:sp>
        <p:nvSpPr>
          <p:cNvPr id="26" name="Rounded Rectangle 25">
            <a:extLst>
              <a:ext uri="{FF2B5EF4-FFF2-40B4-BE49-F238E27FC236}">
                <a16:creationId xmlns:a16="http://schemas.microsoft.com/office/drawing/2014/main" id="{A84AB452-47CD-BF4B-969F-A4F76AEF0AF3}"/>
              </a:ext>
            </a:extLst>
          </p:cNvPr>
          <p:cNvSpPr/>
          <p:nvPr/>
        </p:nvSpPr>
        <p:spPr>
          <a:xfrm>
            <a:off x="3377118" y="3558545"/>
            <a:ext cx="990600" cy="762000"/>
          </a:xfrm>
          <a:prstGeom prst="roundRect">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Catalog</a:t>
            </a:r>
          </a:p>
        </p:txBody>
      </p:sp>
      <p:sp>
        <p:nvSpPr>
          <p:cNvPr id="27" name="Rounded Rectangle 26">
            <a:extLst>
              <a:ext uri="{FF2B5EF4-FFF2-40B4-BE49-F238E27FC236}">
                <a16:creationId xmlns:a16="http://schemas.microsoft.com/office/drawing/2014/main" id="{45A50F26-993B-C44F-A29F-9BE86EE15008}"/>
              </a:ext>
            </a:extLst>
          </p:cNvPr>
          <p:cNvSpPr/>
          <p:nvPr/>
        </p:nvSpPr>
        <p:spPr>
          <a:xfrm>
            <a:off x="2609850" y="1543050"/>
            <a:ext cx="1676400" cy="914400"/>
          </a:xfrm>
          <a:prstGeom prst="roundRec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solidFill>
                  <a:schemeClr val="tx1"/>
                </a:solidFill>
              </a:rPr>
              <a:t>CSVCatalog</a:t>
            </a:r>
            <a:br>
              <a:rPr lang="en-US" sz="1100" dirty="0">
                <a:solidFill>
                  <a:schemeClr val="tx1"/>
                </a:solidFill>
              </a:rPr>
            </a:br>
            <a:r>
              <a:rPr lang="en-US" sz="1100" dirty="0">
                <a:solidFill>
                  <a:schemeClr val="tx1"/>
                </a:solidFill>
              </a:rPr>
              <a:t>(DDL Engine)</a:t>
            </a:r>
          </a:p>
        </p:txBody>
      </p:sp>
      <p:sp>
        <p:nvSpPr>
          <p:cNvPr id="28" name="Rounded Rectangle 27">
            <a:extLst>
              <a:ext uri="{FF2B5EF4-FFF2-40B4-BE49-F238E27FC236}">
                <a16:creationId xmlns:a16="http://schemas.microsoft.com/office/drawing/2014/main" id="{B6280A9F-0C8F-0146-9F7B-4E974B5B96B8}"/>
              </a:ext>
            </a:extLst>
          </p:cNvPr>
          <p:cNvSpPr/>
          <p:nvPr/>
        </p:nvSpPr>
        <p:spPr>
          <a:xfrm>
            <a:off x="69554" y="1555023"/>
            <a:ext cx="1676400" cy="914400"/>
          </a:xfrm>
          <a:prstGeom prst="roundRec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solidFill>
                  <a:schemeClr val="tx1"/>
                </a:solidFill>
              </a:rPr>
              <a:t>CSVTable</a:t>
            </a:r>
            <a:br>
              <a:rPr lang="en-US" sz="1100" dirty="0">
                <a:solidFill>
                  <a:schemeClr val="tx1"/>
                </a:solidFill>
              </a:rPr>
            </a:br>
            <a:r>
              <a:rPr lang="en-US" sz="1100" dirty="0">
                <a:solidFill>
                  <a:schemeClr val="tx1"/>
                </a:solidFill>
              </a:rPr>
              <a:t>(DML Engine)</a:t>
            </a:r>
          </a:p>
        </p:txBody>
      </p:sp>
      <p:cxnSp>
        <p:nvCxnSpPr>
          <p:cNvPr id="30" name="Straight Arrow Connector 29">
            <a:extLst>
              <a:ext uri="{FF2B5EF4-FFF2-40B4-BE49-F238E27FC236}">
                <a16:creationId xmlns:a16="http://schemas.microsoft.com/office/drawing/2014/main" id="{6A873374-FD9F-854B-8559-8A09DD33C5E6}"/>
              </a:ext>
            </a:extLst>
          </p:cNvPr>
          <p:cNvCxnSpPr>
            <a:cxnSpLocks/>
            <a:stCxn id="27" idx="2"/>
          </p:cNvCxnSpPr>
          <p:nvPr/>
        </p:nvCxnSpPr>
        <p:spPr>
          <a:xfrm flipH="1">
            <a:off x="2497618" y="2457450"/>
            <a:ext cx="950432" cy="109873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B9034C1E-7AB2-B34B-879F-9CC455A7F4BA}"/>
              </a:ext>
            </a:extLst>
          </p:cNvPr>
          <p:cNvCxnSpPr>
            <a:cxnSpLocks/>
            <a:stCxn id="28" idx="2"/>
            <a:endCxn id="19" idx="0"/>
          </p:cNvCxnSpPr>
          <p:nvPr/>
        </p:nvCxnSpPr>
        <p:spPr>
          <a:xfrm>
            <a:off x="907754" y="2469423"/>
            <a:ext cx="92371" cy="32331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44568169-85A5-1E45-B1BE-CE90C1622476}"/>
              </a:ext>
            </a:extLst>
          </p:cNvPr>
          <p:cNvCxnSpPr>
            <a:cxnSpLocks/>
            <a:stCxn id="28" idx="3"/>
            <a:endCxn id="27" idx="1"/>
          </p:cNvCxnSpPr>
          <p:nvPr/>
        </p:nvCxnSpPr>
        <p:spPr>
          <a:xfrm flipV="1">
            <a:off x="1745954" y="2000250"/>
            <a:ext cx="863896" cy="1197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3DEB9AB-B67B-174D-A766-9827CDDF5924}"/>
              </a:ext>
            </a:extLst>
          </p:cNvPr>
          <p:cNvSpPr txBox="1"/>
          <p:nvPr/>
        </p:nvSpPr>
        <p:spPr>
          <a:xfrm>
            <a:off x="100057" y="596719"/>
            <a:ext cx="4232056"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err="1"/>
              <a:t>CSVCatalog</a:t>
            </a:r>
            <a:r>
              <a:rPr lang="en-US" sz="1400" dirty="0"/>
              <a:t> provides APIs for defining metadata.</a:t>
            </a:r>
          </a:p>
          <a:p>
            <a:pPr marL="285750" indent="-285750">
              <a:buFont typeface="Arial" panose="020B0604020202020204" pitchFamily="34" charset="0"/>
              <a:buChar char="•"/>
            </a:pPr>
            <a:r>
              <a:rPr lang="en-US" sz="1400" dirty="0" err="1"/>
              <a:t>CSVTable</a:t>
            </a:r>
            <a:r>
              <a:rPr lang="en-US" sz="1400" dirty="0"/>
              <a:t> uses the metadata to correctly and</a:t>
            </a:r>
            <a:br>
              <a:rPr lang="en-US" sz="1400" dirty="0"/>
            </a:br>
            <a:r>
              <a:rPr lang="en-US" sz="1400" dirty="0"/>
              <a:t>efficiently support </a:t>
            </a:r>
            <a:r>
              <a:rPr lang="en-US" sz="1400" dirty="0" err="1"/>
              <a:t>find_by_template</a:t>
            </a:r>
            <a:r>
              <a:rPr lang="en-US" sz="1400" dirty="0"/>
              <a:t>, join, insert, ...</a:t>
            </a:r>
          </a:p>
        </p:txBody>
      </p:sp>
      <p:sp>
        <p:nvSpPr>
          <p:cNvPr id="2" name="Rounded Rectangle 1">
            <a:extLst>
              <a:ext uri="{FF2B5EF4-FFF2-40B4-BE49-F238E27FC236}">
                <a16:creationId xmlns:a16="http://schemas.microsoft.com/office/drawing/2014/main" id="{4B355304-51C8-1343-A2D2-E3E4E0E28572}"/>
              </a:ext>
            </a:extLst>
          </p:cNvPr>
          <p:cNvSpPr/>
          <p:nvPr/>
        </p:nvSpPr>
        <p:spPr>
          <a:xfrm>
            <a:off x="1070428" y="965714"/>
            <a:ext cx="6957389" cy="2971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t>Switch to notebook.</a:t>
            </a:r>
          </a:p>
        </p:txBody>
      </p:sp>
    </p:spTree>
    <p:extLst>
      <p:ext uri="{BB962C8B-B14F-4D97-AF65-F5344CB8AC3E}">
        <p14:creationId xmlns:p14="http://schemas.microsoft.com/office/powerpoint/2010/main" val="2187272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a:t>
            </a:r>
            <a:r>
              <a:rPr lang="en-US" altLang="en-US" sz="2800" i="1" dirty="0">
                <a:solidFill>
                  <a:prstClr val="white"/>
                </a:solidFill>
              </a:rPr>
              <a:t>, Procedures, Triggers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4: ER, Relational, SQL (IV)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092581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44619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Functions and Procedures</a:t>
            </a:r>
          </a:p>
        </p:txBody>
      </p:sp>
      <p:sp>
        <p:nvSpPr>
          <p:cNvPr id="34819" name="Rectangle 3"/>
          <p:cNvSpPr>
            <a:spLocks noGrp="1" noChangeArrowheads="1"/>
          </p:cNvSpPr>
          <p:nvPr>
            <p:ph type="body" idx="1"/>
          </p:nvPr>
        </p:nvSpPr>
        <p:spPr>
          <a:xfrm>
            <a:off x="1719263" y="851297"/>
            <a:ext cx="5769052" cy="3657600"/>
          </a:xfrm>
        </p:spPr>
        <p:txBody>
          <a:bodyPr/>
          <a:lstStyle/>
          <a:p>
            <a:r>
              <a:rPr lang="en-US" altLang="en-US" dirty="0"/>
              <a:t>Functions and procedures allow  “business logic”  to be stored in the database and executed from SQL statements.</a:t>
            </a:r>
          </a:p>
          <a:p>
            <a:r>
              <a:rPr lang="en-US" altLang="en-US" dirty="0"/>
              <a:t>These can be defined either by the procedural component of SQL or  by an external programming language such as Java, C, or C++.</a:t>
            </a:r>
          </a:p>
          <a:p>
            <a:r>
              <a:rPr lang="en-US" altLang="en-US" dirty="0"/>
              <a:t>The syntax we present here is defined by the SQL standard.</a:t>
            </a:r>
          </a:p>
          <a:p>
            <a:pPr lvl="1"/>
            <a:r>
              <a:rPr lang="en-US" altLang="en-US" dirty="0">
                <a:ea typeface="ＭＳ Ｐゴシック" panose="020B0600070205080204" pitchFamily="34" charset="-128"/>
              </a:rPr>
              <a:t>Most databases implement nonstandard versions of this syntax.</a:t>
            </a:r>
          </a:p>
          <a:p>
            <a:endParaRPr lang="en-US" altLang="en-US" dirty="0"/>
          </a:p>
        </p:txBody>
      </p:sp>
      <p:sp>
        <p:nvSpPr>
          <p:cNvPr id="2" name="TextBox 1">
            <a:extLst>
              <a:ext uri="{FF2B5EF4-FFF2-40B4-BE49-F238E27FC236}">
                <a16:creationId xmlns:a16="http://schemas.microsoft.com/office/drawing/2014/main" id="{950AC113-F318-1B47-B21B-7CEF3D27F46D}"/>
              </a:ext>
            </a:extLst>
          </p:cNvPr>
          <p:cNvSpPr txBox="1"/>
          <p:nvPr/>
        </p:nvSpPr>
        <p:spPr>
          <a:xfrm>
            <a:off x="381000" y="2477572"/>
            <a:ext cx="7246792" cy="203132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programming language, runtime and tools for functions, procedures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and triggers are not easy to use.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My view is that calling external functions is an anti-pattern (bad idea).</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External code degrades the reliability, security and performance of</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database.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Databases are often mission critical and the heart of environments.</a:t>
            </a:r>
          </a:p>
        </p:txBody>
      </p:sp>
    </p:spTree>
    <p:extLst>
      <p:ext uri="{BB962C8B-B14F-4D97-AF65-F5344CB8AC3E}">
        <p14:creationId xmlns:p14="http://schemas.microsoft.com/office/powerpoint/2010/main" val="2551220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sz="1800" dirty="0">
                <a:effectLst>
                  <a:outerShdw blurRad="38100" dist="38100" dir="2700000" algn="tl">
                    <a:srgbClr val="C0C0C0"/>
                  </a:outerShdw>
                </a:effectLst>
              </a:rPr>
              <a:t>Language Constructs for Procedures &amp; Functions</a:t>
            </a:r>
          </a:p>
        </p:txBody>
      </p:sp>
      <p:sp>
        <p:nvSpPr>
          <p:cNvPr id="7170" name="Rectangle 3"/>
          <p:cNvSpPr>
            <a:spLocks noGrp="1" noChangeArrowheads="1"/>
          </p:cNvSpPr>
          <p:nvPr>
            <p:ph idx="1"/>
          </p:nvPr>
        </p:nvSpPr>
        <p:spPr>
          <a:xfrm>
            <a:off x="1719263" y="820342"/>
            <a:ext cx="5795685" cy="3806249"/>
          </a:xfrm>
        </p:spPr>
        <p:txBody>
          <a:bodyPr vert="horz" wrap="square" lIns="68580" tIns="45720" rIns="91440" bIns="45720" numCol="1" anchor="t" anchorCtr="0" compatLnSpc="1">
            <a:prstTxWarp prst="textNoShape">
              <a:avLst/>
            </a:prstTxWarp>
          </a:bodyPr>
          <a:lstStyle/>
          <a:p>
            <a:pPr>
              <a:defRPr/>
            </a:pPr>
            <a:r>
              <a:rPr lang="en-US" altLang="en-US" dirty="0"/>
              <a:t>SQL supports constructs that gives it almost all the power of a general-purpose programming language.</a:t>
            </a:r>
          </a:p>
          <a:p>
            <a:pPr lvl="1">
              <a:defRPr/>
            </a:pPr>
            <a:r>
              <a:rPr lang="en-US" altLang="en-US" dirty="0">
                <a:ea typeface="ＭＳ Ｐゴシック" pitchFamily="34" charset="-128"/>
              </a:rPr>
              <a:t>Warning: most database systems implement their own variant of the standard syntax below.</a:t>
            </a:r>
          </a:p>
          <a:p>
            <a:pPr>
              <a:defRPr/>
            </a:pPr>
            <a:r>
              <a:rPr lang="en-US" altLang="en-US" dirty="0"/>
              <a:t>Compound statement: </a:t>
            </a:r>
            <a:r>
              <a:rPr lang="en-US" altLang="en-US" b="1" dirty="0"/>
              <a:t>begin</a:t>
            </a:r>
            <a:r>
              <a:rPr lang="en-US" altLang="en-US" dirty="0"/>
              <a:t> … </a:t>
            </a:r>
            <a:r>
              <a:rPr lang="en-US" altLang="en-US" b="1" dirty="0"/>
              <a:t>end,</a:t>
            </a:r>
            <a:r>
              <a:rPr lang="en-US" altLang="en-US" dirty="0"/>
              <a:t> </a:t>
            </a:r>
          </a:p>
          <a:p>
            <a:pPr lvl="1">
              <a:defRPr/>
            </a:pPr>
            <a:r>
              <a:rPr lang="en-US" altLang="en-US" dirty="0">
                <a:ea typeface="ＭＳ Ｐゴシック" pitchFamily="34" charset="-128"/>
              </a:rPr>
              <a:t>May contain multiple SQL statements between </a:t>
            </a:r>
            <a:r>
              <a:rPr lang="en-US" altLang="en-US" b="1" dirty="0">
                <a:ea typeface="ＭＳ Ｐゴシック" pitchFamily="34" charset="-128"/>
              </a:rPr>
              <a:t>begin</a:t>
            </a:r>
            <a:r>
              <a:rPr lang="en-US" altLang="en-US" dirty="0">
                <a:ea typeface="ＭＳ Ｐゴシック" pitchFamily="34" charset="-128"/>
              </a:rPr>
              <a:t> and </a:t>
            </a:r>
            <a:r>
              <a:rPr lang="en-US" altLang="en-US" b="1" dirty="0">
                <a:ea typeface="ＭＳ Ｐゴシック" pitchFamily="34" charset="-128"/>
              </a:rPr>
              <a:t>end</a:t>
            </a:r>
            <a:r>
              <a:rPr lang="en-US" altLang="en-US" dirty="0">
                <a:ea typeface="ＭＳ Ｐゴシック" pitchFamily="34" charset="-128"/>
              </a:rPr>
              <a:t>.</a:t>
            </a:r>
          </a:p>
          <a:p>
            <a:pPr lvl="1">
              <a:defRPr/>
            </a:pPr>
            <a:r>
              <a:rPr lang="en-US" altLang="en-US" dirty="0">
                <a:ea typeface="ＭＳ Ｐゴシック" pitchFamily="34" charset="-128"/>
              </a:rPr>
              <a:t>Local variables can be declared within a compound statements</a:t>
            </a:r>
          </a:p>
          <a:p>
            <a:pPr>
              <a:defRPr/>
            </a:pPr>
            <a:r>
              <a:rPr lang="en-US" altLang="en-US" dirty="0"/>
              <a:t>While and repeat statements:</a:t>
            </a:r>
          </a:p>
          <a:p>
            <a:pPr lvl="1">
              <a:defRPr/>
            </a:pPr>
            <a:r>
              <a:rPr lang="en-US" altLang="en-US" dirty="0">
                <a:ea typeface="ＭＳ Ｐゴシック" pitchFamily="34" charset="-128"/>
              </a:rPr>
              <a:t>  </a:t>
            </a:r>
            <a:r>
              <a:rPr lang="en-US" altLang="en-US" b="1" dirty="0">
                <a:ea typeface="ＭＳ Ｐゴシック" pitchFamily="34" charset="-128"/>
              </a:rPr>
              <a:t>while</a:t>
            </a:r>
            <a:r>
              <a:rPr lang="en-US" altLang="en-US" dirty="0">
                <a:ea typeface="ＭＳ Ｐゴシック" pitchFamily="34" charset="-128"/>
              </a:rPr>
              <a:t> </a:t>
            </a:r>
            <a:r>
              <a:rPr lang="en-US" altLang="en-US" dirty="0" err="1">
                <a:ea typeface="ＭＳ Ｐゴシック" pitchFamily="34" charset="-128"/>
              </a:rPr>
              <a:t>boolean</a:t>
            </a:r>
            <a:r>
              <a:rPr lang="en-US" altLang="en-US" dirty="0">
                <a:ea typeface="ＭＳ Ｐゴシック" pitchFamily="34" charset="-128"/>
              </a:rPr>
              <a:t> expression  </a:t>
            </a:r>
            <a:r>
              <a:rPr lang="en-US" altLang="en-US" b="1" dirty="0">
                <a:ea typeface="ＭＳ Ｐゴシック" pitchFamily="34" charset="-128"/>
              </a:rPr>
              <a:t>do</a:t>
            </a:r>
          </a:p>
          <a:p>
            <a:pPr lvl="2">
              <a:lnSpc>
                <a:spcPct val="70000"/>
              </a:lnSpc>
              <a:buFont typeface="Webdings" panose="05030102010509060703" pitchFamily="18"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while</a:t>
            </a:r>
          </a:p>
          <a:p>
            <a:pPr lvl="1">
              <a:lnSpc>
                <a:spcPct val="70000"/>
              </a:lnSpc>
              <a:buFont typeface="Monotype Sorts" charset="2"/>
              <a:buNone/>
              <a:defRPr/>
            </a:pPr>
            <a:r>
              <a:rPr lang="en-US" altLang="en-US" sz="600" dirty="0">
                <a:ea typeface="ＭＳ Ｐゴシック" pitchFamily="34" charset="-128"/>
              </a:rPr>
              <a:t> </a:t>
            </a:r>
          </a:p>
          <a:p>
            <a:pPr lvl="1">
              <a:defRPr/>
            </a:pPr>
            <a:r>
              <a:rPr lang="en-US" altLang="en-US" dirty="0">
                <a:ea typeface="ＭＳ Ｐゴシック" pitchFamily="34" charset="-128"/>
              </a:rPr>
              <a:t> </a:t>
            </a:r>
            <a:r>
              <a:rPr lang="en-US" altLang="en-US" b="1" dirty="0">
                <a:ea typeface="ＭＳ Ｐゴシック" pitchFamily="34" charset="-128"/>
              </a:rPr>
              <a:t>repeat</a:t>
            </a:r>
          </a:p>
          <a:p>
            <a:pPr lvl="2">
              <a:lnSpc>
                <a:spcPct val="70000"/>
              </a:lnSpc>
              <a:buFont typeface="Monotype Sorts"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until </a:t>
            </a:r>
            <a:r>
              <a:rPr lang="en-US" altLang="en-US" dirty="0" err="1">
                <a:ea typeface="ＭＳ Ｐゴシック" pitchFamily="34" charset="-128"/>
              </a:rPr>
              <a:t>boolean</a:t>
            </a:r>
            <a:r>
              <a:rPr lang="en-US" altLang="en-US" dirty="0">
                <a:ea typeface="ＭＳ Ｐゴシック" pitchFamily="34" charset="-128"/>
              </a:rPr>
              <a:t> expression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repeat</a:t>
            </a:r>
          </a:p>
          <a:p>
            <a:pPr indent="-274320"/>
            <a:endParaRPr lang="en-US" altLang="en-US" dirty="0"/>
          </a:p>
        </p:txBody>
      </p:sp>
    </p:spTree>
    <p:extLst>
      <p:ext uri="{BB962C8B-B14F-4D97-AF65-F5344CB8AC3E}">
        <p14:creationId xmlns:p14="http://schemas.microsoft.com/office/powerpoint/2010/main" val="1222918717"/>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pPr>
              <a:defRPr/>
            </a:pPr>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(Cont.)</a:t>
            </a:r>
          </a:p>
        </p:txBody>
      </p:sp>
      <p:sp>
        <p:nvSpPr>
          <p:cNvPr id="40963" name="Rectangle 3"/>
          <p:cNvSpPr>
            <a:spLocks noGrp="1" noChangeArrowheads="1"/>
          </p:cNvSpPr>
          <p:nvPr>
            <p:ph type="body" idx="1"/>
          </p:nvPr>
        </p:nvSpPr>
        <p:spPr>
          <a:xfrm>
            <a:off x="1719263" y="851298"/>
            <a:ext cx="5800725" cy="3677840"/>
          </a:xfrm>
        </p:spPr>
        <p:txBody>
          <a:bodyPr/>
          <a:lstStyle/>
          <a:p>
            <a:pPr>
              <a:lnSpc>
                <a:spcPct val="80000"/>
              </a:lnSpc>
            </a:pPr>
            <a:r>
              <a:rPr lang="en-US" altLang="en-US" b="1" dirty="0">
                <a:latin typeface="Tahoma" panose="020B0604030504040204" pitchFamily="34" charset="0"/>
              </a:rPr>
              <a:t>For</a:t>
            </a:r>
            <a:r>
              <a:rPr lang="en-US" altLang="en-US" dirty="0">
                <a:latin typeface="Tahoma" panose="020B0604030504040204" pitchFamily="34" charset="0"/>
              </a:rPr>
              <a:t> loop</a:t>
            </a:r>
          </a:p>
          <a:p>
            <a:pPr lvl="1">
              <a:lnSpc>
                <a:spcPct val="80000"/>
              </a:lnSpc>
            </a:pPr>
            <a:r>
              <a:rPr lang="en-US" altLang="en-US" dirty="0">
                <a:latin typeface="Tahoma" panose="020B0604030504040204" pitchFamily="34" charset="0"/>
                <a:ea typeface="ＭＳ Ｐゴシック" panose="020B0600070205080204" pitchFamily="34" charset="-128"/>
              </a:rPr>
              <a:t>Permits iteration over all results of a query</a:t>
            </a:r>
          </a:p>
          <a:p>
            <a:r>
              <a:rPr lang="en-US" altLang="en-US" dirty="0">
                <a:latin typeface="Tahoma" panose="020B0604030504040204" pitchFamily="34" charset="0"/>
              </a:rPr>
              <a:t>Example:   Find the budget of all departments</a:t>
            </a:r>
            <a:br>
              <a:rPr lang="en-US" altLang="en-US" dirty="0">
                <a:latin typeface="Tahoma" panose="020B0604030504040204" pitchFamily="34" charset="0"/>
              </a:rPr>
            </a:br>
            <a:br>
              <a:rPr lang="en-US" altLang="en-US" dirty="0">
                <a:latin typeface="Tahoma" panose="020B0604030504040204" pitchFamily="34" charset="0"/>
              </a:rPr>
            </a:br>
            <a:r>
              <a:rPr lang="en-US" altLang="en-US" dirty="0">
                <a:latin typeface="Tahoma" panose="020B0604030504040204" pitchFamily="34" charset="0"/>
              </a:rPr>
              <a:t>  </a:t>
            </a:r>
            <a:r>
              <a:rPr lang="en-US" altLang="en-US" b="1" dirty="0"/>
              <a:t>declare </a:t>
            </a:r>
            <a:r>
              <a:rPr lang="en-US" altLang="en-US" i="1" dirty="0"/>
              <a:t>n  </a:t>
            </a:r>
            <a:r>
              <a:rPr lang="en-US" altLang="en-US" b="1" dirty="0"/>
              <a:t>integer default </a:t>
            </a:r>
            <a:r>
              <a:rPr lang="en-US" altLang="en-US" dirty="0"/>
              <a:t>0;</a:t>
            </a:r>
            <a:br>
              <a:rPr lang="en-US" altLang="en-US" dirty="0"/>
            </a:br>
            <a:r>
              <a:rPr lang="en-US" altLang="en-US" dirty="0"/>
              <a:t>  </a:t>
            </a:r>
            <a:r>
              <a:rPr lang="en-US" altLang="en-US" b="1" dirty="0"/>
              <a:t>for </a:t>
            </a:r>
            <a:r>
              <a:rPr lang="en-US" altLang="en-US" i="1" dirty="0"/>
              <a:t>r  </a:t>
            </a:r>
            <a:r>
              <a:rPr lang="en-US" altLang="en-US" b="1" dirty="0"/>
              <a:t>as</a:t>
            </a:r>
            <a:br>
              <a:rPr lang="en-US" altLang="en-US" b="1" dirty="0"/>
            </a:br>
            <a:r>
              <a:rPr lang="en-US" altLang="en-US" b="1" dirty="0"/>
              <a:t>         select </a:t>
            </a:r>
            <a:r>
              <a:rPr lang="en-US" altLang="en-US" i="1" dirty="0"/>
              <a:t>budget </a:t>
            </a:r>
            <a:r>
              <a:rPr lang="en-US" altLang="en-US" b="1" dirty="0"/>
              <a:t>from </a:t>
            </a:r>
            <a:r>
              <a:rPr lang="en-US" altLang="en-US" i="1" dirty="0"/>
              <a:t>department                                                     	</a:t>
            </a:r>
            <a:r>
              <a:rPr lang="en-US" altLang="en-US" b="1" dirty="0"/>
              <a:t>where </a:t>
            </a:r>
            <a:r>
              <a:rPr lang="en-US" altLang="en-US" i="1" dirty="0" err="1"/>
              <a:t>dept_name</a:t>
            </a:r>
            <a:r>
              <a:rPr lang="en-US" altLang="en-US" i="1" dirty="0"/>
              <a:t> = 'Music' </a:t>
            </a:r>
            <a:br>
              <a:rPr lang="en-US" altLang="en-US" dirty="0"/>
            </a:br>
            <a:r>
              <a:rPr lang="en-US" altLang="en-US" dirty="0"/>
              <a:t>   </a:t>
            </a:r>
            <a:r>
              <a:rPr lang="en-US" altLang="en-US" b="1" dirty="0"/>
              <a:t>do</a:t>
            </a:r>
            <a:br>
              <a:rPr lang="en-US" altLang="en-US" b="1" dirty="0"/>
            </a:br>
            <a:r>
              <a:rPr lang="en-US" altLang="en-US" b="1" dirty="0"/>
              <a:t>	       set </a:t>
            </a:r>
            <a:r>
              <a:rPr lang="en-US" altLang="en-US" i="1" dirty="0"/>
              <a:t>n </a:t>
            </a:r>
            <a:r>
              <a:rPr lang="en-US" altLang="en-US" dirty="0"/>
              <a:t>= </a:t>
            </a:r>
            <a:r>
              <a:rPr lang="en-US" altLang="en-US" i="1" dirty="0"/>
              <a:t>n </a:t>
            </a:r>
            <a:r>
              <a:rPr lang="en-US" altLang="en-US" dirty="0"/>
              <a:t>+ </a:t>
            </a:r>
            <a:r>
              <a:rPr lang="en-US" altLang="en-US" dirty="0" err="1"/>
              <a:t>r.</a:t>
            </a:r>
            <a:r>
              <a:rPr lang="en-US" altLang="en-US" i="1" dirty="0" err="1"/>
              <a:t>budget</a:t>
            </a:r>
            <a:br>
              <a:rPr lang="en-US" altLang="en-US" i="1" dirty="0"/>
            </a:br>
            <a:r>
              <a:rPr lang="en-US" altLang="en-US" i="1" dirty="0"/>
              <a:t>   </a:t>
            </a:r>
            <a:r>
              <a:rPr lang="en-US" altLang="en-US" b="1" dirty="0"/>
              <a:t>end for</a:t>
            </a:r>
            <a:endParaRPr lang="en-US" altLang="en-US" dirty="0"/>
          </a:p>
          <a:p>
            <a:endParaRPr lang="en-US" altLang="en-US" dirty="0"/>
          </a:p>
        </p:txBody>
      </p:sp>
      <p:sp>
        <p:nvSpPr>
          <p:cNvPr id="4" name="TextBox 3">
            <a:extLst>
              <a:ext uri="{FF2B5EF4-FFF2-40B4-BE49-F238E27FC236}">
                <a16:creationId xmlns:a16="http://schemas.microsoft.com/office/drawing/2014/main" id="{7E8A2FDD-7143-1644-A245-AF59A03C4DF4}"/>
              </a:ext>
            </a:extLst>
          </p:cNvPr>
          <p:cNvSpPr txBox="1"/>
          <p:nvPr/>
        </p:nvSpPr>
        <p:spPr>
          <a:xfrm>
            <a:off x="298867" y="3396285"/>
            <a:ext cx="4506875"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various other looping constructs.</a:t>
            </a:r>
          </a:p>
        </p:txBody>
      </p:sp>
    </p:spTree>
    <p:extLst>
      <p:ext uri="{BB962C8B-B14F-4D97-AF65-F5344CB8AC3E}">
        <p14:creationId xmlns:p14="http://schemas.microsoft.com/office/powerpoint/2010/main" val="32124631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 if-then-else</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6089714" cy="3677840"/>
          </a:xfrm>
        </p:spPr>
        <p:txBody>
          <a:bodyPr vert="horz" wrap="square" lIns="68580" tIns="45720" rIns="91440" bIns="45720" numCol="1" anchor="t" anchorCtr="0" compatLnSpc="1">
            <a:prstTxWarp prst="textNoShape">
              <a:avLst/>
            </a:prstTxWarp>
          </a:bodyPr>
          <a:lstStyle/>
          <a:p>
            <a:r>
              <a:rPr lang="en-US" altLang="en-US" dirty="0"/>
              <a:t>Conditional statements  (</a:t>
            </a:r>
            <a:r>
              <a:rPr lang="en-US" altLang="en-US" b="1" dirty="0"/>
              <a:t>if-then-else</a:t>
            </a:r>
            <a:r>
              <a:rPr lang="en-US" altLang="en-US" dirty="0"/>
              <a:t>)</a:t>
            </a:r>
          </a:p>
          <a:p>
            <a:pPr>
              <a:buFont typeface="Monotype Sorts" charset="2"/>
              <a:buNone/>
            </a:pPr>
            <a:r>
              <a:rPr lang="en-US" altLang="en-US" dirty="0"/>
              <a:t>              </a:t>
            </a:r>
            <a:r>
              <a:rPr lang="en-US" altLang="en-US" b="1" dirty="0"/>
              <a:t>if</a:t>
            </a:r>
            <a:r>
              <a:rPr lang="en-US" altLang="en-US" dirty="0"/>
              <a:t> </a:t>
            </a:r>
            <a:r>
              <a:rPr lang="en-US" altLang="en-US" i="1" dirty="0" err="1"/>
              <a:t>boolean</a:t>
            </a:r>
            <a:r>
              <a:rPr lang="en-US" altLang="en-US" i="1" dirty="0"/>
              <a:t>  expression </a:t>
            </a:r>
            <a:br>
              <a:rPr lang="en-US" altLang="en-US" b="1" dirty="0"/>
            </a:br>
            <a:r>
              <a:rPr lang="en-US" altLang="en-US" b="1" dirty="0"/>
              <a:t>	    then </a:t>
            </a:r>
            <a:r>
              <a:rPr lang="en-US" altLang="en-US" i="1" dirty="0"/>
              <a:t>statement or compound statement </a:t>
            </a:r>
            <a:br>
              <a:rPr lang="en-US" altLang="en-US" i="1" dirty="0"/>
            </a:br>
            <a:r>
              <a:rPr lang="en-US" altLang="en-US" i="1" dirty="0"/>
              <a:t>	</a:t>
            </a:r>
            <a:r>
              <a:rPr lang="en-US" altLang="en-US" b="1" dirty="0" err="1"/>
              <a:t>elseif</a:t>
            </a:r>
            <a:r>
              <a:rPr lang="en-US" altLang="en-US" b="1" dirty="0"/>
              <a:t> </a:t>
            </a:r>
            <a:r>
              <a:rPr lang="en-US" altLang="en-US" i="1" dirty="0" err="1"/>
              <a:t>boolean</a:t>
            </a:r>
            <a:r>
              <a:rPr lang="en-US" altLang="en-US" i="1" dirty="0"/>
              <a:t>  expression </a:t>
            </a:r>
            <a:br>
              <a:rPr lang="en-US" altLang="en-US" b="1" dirty="0"/>
            </a:br>
            <a:r>
              <a:rPr lang="en-US" altLang="en-US" b="1" dirty="0"/>
              <a:t>	</a:t>
            </a:r>
            <a:r>
              <a:rPr lang="en-US" altLang="en-US" dirty="0"/>
              <a:t>    </a:t>
            </a:r>
            <a:r>
              <a:rPr lang="en-US" altLang="en-US" b="1" dirty="0"/>
              <a:t>then </a:t>
            </a:r>
            <a:r>
              <a:rPr lang="en-US" altLang="en-US" i="1" dirty="0"/>
              <a:t>statement or compound statement </a:t>
            </a:r>
            <a:br>
              <a:rPr lang="en-US" altLang="en-US" dirty="0"/>
            </a:br>
            <a:r>
              <a:rPr lang="en-US" altLang="en-US" dirty="0"/>
              <a:t>         </a:t>
            </a:r>
            <a:r>
              <a:rPr lang="en-US" altLang="en-US" b="1" dirty="0"/>
              <a:t>else</a:t>
            </a:r>
            <a:r>
              <a:rPr lang="en-US" altLang="en-US" dirty="0"/>
              <a:t> </a:t>
            </a:r>
            <a:r>
              <a:rPr lang="en-US" altLang="en-US" i="1" dirty="0"/>
              <a:t>statement or compound statement </a:t>
            </a:r>
            <a:br>
              <a:rPr lang="en-US" altLang="en-US" dirty="0"/>
            </a:br>
            <a:r>
              <a:rPr lang="en-US" altLang="en-US" dirty="0"/>
              <a:t>	</a:t>
            </a:r>
            <a:r>
              <a:rPr lang="en-US" altLang="en-US" b="1" dirty="0"/>
              <a:t>end</a:t>
            </a:r>
            <a:r>
              <a:rPr lang="en-US" altLang="en-US" dirty="0"/>
              <a:t> </a:t>
            </a:r>
            <a:r>
              <a:rPr lang="en-US" altLang="en-US" b="1" dirty="0"/>
              <a:t>if</a:t>
            </a:r>
          </a:p>
          <a:p>
            <a:pPr indent="-274320"/>
            <a:endParaRPr lang="en-US" altLang="en-US" dirty="0"/>
          </a:p>
        </p:txBody>
      </p:sp>
      <p:sp>
        <p:nvSpPr>
          <p:cNvPr id="2" name="TextBox 1">
            <a:extLst>
              <a:ext uri="{FF2B5EF4-FFF2-40B4-BE49-F238E27FC236}">
                <a16:creationId xmlns:a16="http://schemas.microsoft.com/office/drawing/2014/main" id="{1CD71413-7296-0145-BB60-30A40B777B41}"/>
              </a:ext>
            </a:extLst>
          </p:cNvPr>
          <p:cNvSpPr txBox="1"/>
          <p:nvPr/>
        </p:nvSpPr>
        <p:spPr>
          <a:xfrm>
            <a:off x="685800" y="3562350"/>
            <a:ext cx="8221994" cy="1015663"/>
          </a:xfrm>
          <a:prstGeom prst="rect">
            <a:avLst/>
          </a:prstGeom>
          <a:noFill/>
        </p:spPr>
        <p:txBody>
          <a:bodyPr wrap="none" rtlCol="0">
            <a:spAutoFit/>
          </a:bodyPr>
          <a:lstStyle/>
          <a:p>
            <a:r>
              <a:rPr lang="en-US" sz="2000" dirty="0">
                <a:solidFill>
                  <a:srgbClr val="FF0000"/>
                </a:solidFill>
              </a:rPr>
              <a:t>Note:</a:t>
            </a:r>
          </a:p>
          <a:p>
            <a:pPr marL="457200" indent="-457200">
              <a:buFont typeface="Arial" panose="020B0604020202020204" pitchFamily="34" charset="0"/>
              <a:buChar char="•"/>
            </a:pPr>
            <a:r>
              <a:rPr lang="en-US" sz="2000" dirty="0">
                <a:solidFill>
                  <a:srgbClr val="FF0000"/>
                </a:solidFill>
              </a:rPr>
              <a:t>We will not spend a lot of time writing functions, procedures, or triggers.</a:t>
            </a:r>
          </a:p>
          <a:p>
            <a:pPr marL="457200" indent="-457200">
              <a:buFont typeface="Arial" panose="020B0604020202020204" pitchFamily="34" charset="0"/>
              <a:buChar char="•"/>
            </a:pPr>
            <a:r>
              <a:rPr lang="en-US" sz="2000" dirty="0">
                <a:solidFill>
                  <a:srgbClr val="FF0000"/>
                </a:solidFill>
              </a:rPr>
              <a:t>The language and development environment are not easy to use.</a:t>
            </a:r>
            <a:endParaRPr lang="en-US" dirty="0">
              <a:solidFill>
                <a:srgbClr val="FF0000"/>
              </a:solidFill>
            </a:endParaRPr>
          </a:p>
        </p:txBody>
      </p:sp>
    </p:spTree>
    <p:extLst>
      <p:ext uri="{BB962C8B-B14F-4D97-AF65-F5344CB8AC3E}">
        <p14:creationId xmlns:p14="http://schemas.microsoft.com/office/powerpoint/2010/main" val="4155787675"/>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742950"/>
            <a:ext cx="8839200" cy="3886200"/>
          </a:xfrm>
        </p:spPr>
        <p:txBody>
          <a:bodyPr/>
          <a:lstStyle/>
          <a:p>
            <a:pPr>
              <a:spcBef>
                <a:spcPts val="0"/>
              </a:spcBef>
            </a:pPr>
            <a:r>
              <a:rPr lang="en-US" sz="1800" dirty="0"/>
              <a:t>Final SQL Concepts:</a:t>
            </a:r>
          </a:p>
          <a:p>
            <a:pPr lvl="1">
              <a:spcBef>
                <a:spcPts val="0"/>
              </a:spcBef>
            </a:pPr>
            <a:r>
              <a:rPr lang="en-US" sz="1600" dirty="0"/>
              <a:t>Constraints.</a:t>
            </a:r>
          </a:p>
          <a:p>
            <a:pPr lvl="1">
              <a:spcBef>
                <a:spcPts val="0"/>
              </a:spcBef>
            </a:pPr>
            <a:r>
              <a:rPr lang="en-US" sz="1600" dirty="0"/>
              <a:t>Indexes.</a:t>
            </a:r>
          </a:p>
          <a:p>
            <a:pPr lvl="1">
              <a:spcBef>
                <a:spcPts val="0"/>
              </a:spcBef>
            </a:pPr>
            <a:r>
              <a:rPr lang="en-US" sz="1600" dirty="0"/>
              <a:t>Metadata and Catalog (and an insight into HW2, programming).</a:t>
            </a:r>
          </a:p>
          <a:p>
            <a:pPr lvl="1">
              <a:spcBef>
                <a:spcPts val="0"/>
              </a:spcBef>
            </a:pPr>
            <a:r>
              <a:rPr lang="en-US" sz="1600" strike="sngStrike" dirty="0">
                <a:solidFill>
                  <a:srgbClr val="FF0000"/>
                </a:solidFill>
              </a:rPr>
              <a:t>More Set Like Concepts</a:t>
            </a:r>
            <a:r>
              <a:rPr lang="en-US" sz="1600" dirty="0">
                <a:solidFill>
                  <a:srgbClr val="FF0000"/>
                </a:solidFill>
              </a:rPr>
              <a:t> (Slides at end of presentation. Please just read).</a:t>
            </a:r>
            <a:endParaRPr lang="en-US" sz="1600" strike="sngStrike" dirty="0">
              <a:solidFill>
                <a:srgbClr val="FF0000"/>
              </a:solidFill>
            </a:endParaRPr>
          </a:p>
          <a:p>
            <a:pPr lvl="1">
              <a:spcBef>
                <a:spcPts val="0"/>
              </a:spcBef>
            </a:pPr>
            <a:r>
              <a:rPr lang="en-US" sz="1600" dirty="0"/>
              <a:t>Functions, Triggers, Procedures.</a:t>
            </a:r>
            <a:br>
              <a:rPr lang="en-US" sz="1600" dirty="0"/>
            </a:br>
            <a:endParaRPr lang="en-US" sz="1600" dirty="0"/>
          </a:p>
          <a:p>
            <a:pPr>
              <a:spcBef>
                <a:spcPts val="0"/>
              </a:spcBef>
            </a:pPr>
            <a:r>
              <a:rPr lang="en-US" sz="1800" dirty="0"/>
              <a:t>Some Advanced ER </a:t>
            </a:r>
            <a:r>
              <a:rPr lang="en-US" sz="1800" dirty="0">
                <a:sym typeface="Wingdings" pitchFamily="2" charset="2"/>
              </a:rPr>
              <a:t> Relational Mapping</a:t>
            </a:r>
          </a:p>
          <a:p>
            <a:pPr lvl="1">
              <a:spcBef>
                <a:spcPts val="0"/>
              </a:spcBef>
            </a:pPr>
            <a:r>
              <a:rPr lang="en-US" sz="1600" dirty="0">
                <a:sym typeface="Wingdings" pitchFamily="2" charset="2"/>
              </a:rPr>
              <a:t>Multi-valued attributes.</a:t>
            </a:r>
          </a:p>
          <a:p>
            <a:pPr lvl="1">
              <a:spcBef>
                <a:spcPts val="0"/>
              </a:spcBef>
            </a:pPr>
            <a:r>
              <a:rPr lang="en-US" sz="1600" dirty="0">
                <a:sym typeface="Wingdings" pitchFamily="2" charset="2"/>
              </a:rPr>
              <a:t>Inheritance.</a:t>
            </a:r>
          </a:p>
          <a:p>
            <a:pPr lvl="1">
              <a:spcBef>
                <a:spcPts val="0"/>
              </a:spcBef>
            </a:pPr>
            <a:r>
              <a:rPr lang="en-US" sz="1600" dirty="0">
                <a:sym typeface="Wingdings" pitchFamily="2" charset="2"/>
              </a:rPr>
              <a:t>N-</a:t>
            </a:r>
            <a:r>
              <a:rPr lang="en-US" sz="1600" dirty="0" err="1">
                <a:sym typeface="Wingdings" pitchFamily="2" charset="2"/>
              </a:rPr>
              <a:t>ary</a:t>
            </a:r>
            <a:r>
              <a:rPr lang="en-US" sz="1600" dirty="0">
                <a:sym typeface="Wingdings" pitchFamily="2" charset="2"/>
              </a:rPr>
              <a:t> relationships, for N &gt; 2.</a:t>
            </a:r>
            <a:br>
              <a:rPr lang="en-US" sz="1600" dirty="0">
                <a:sym typeface="Wingdings" pitchFamily="2" charset="2"/>
              </a:rPr>
            </a:br>
            <a:endParaRPr lang="en-US" sz="1600" dirty="0">
              <a:sym typeface="Wingdings" pitchFamily="2" charset="2"/>
            </a:endParaRPr>
          </a:p>
          <a:p>
            <a:pPr>
              <a:spcBef>
                <a:spcPts val="0"/>
              </a:spcBef>
            </a:pPr>
            <a:r>
              <a:rPr lang="en-US" sz="1800" strike="sngStrike" dirty="0">
                <a:solidFill>
                  <a:srgbClr val="FF0000"/>
                </a:solidFill>
                <a:sym typeface="Wingdings" pitchFamily="2" charset="2"/>
              </a:rPr>
              <a:t>Starting to Understand HW3 and HW4 – The Projects: </a:t>
            </a:r>
          </a:p>
          <a:p>
            <a:pPr lvl="1">
              <a:spcBef>
                <a:spcPts val="0"/>
              </a:spcBef>
            </a:pPr>
            <a:r>
              <a:rPr lang="en-US" sz="1600" strike="sngStrike" dirty="0">
                <a:solidFill>
                  <a:srgbClr val="FF0000"/>
                </a:solidFill>
                <a:sym typeface="Wingdings" pitchFamily="2" charset="2"/>
              </a:rPr>
              <a:t>Overview and concepts.</a:t>
            </a:r>
          </a:p>
          <a:p>
            <a:pPr lvl="1">
              <a:spcBef>
                <a:spcPts val="0"/>
              </a:spcBef>
            </a:pPr>
            <a:r>
              <a:rPr lang="en-US" sz="1600" strike="sngStrike" dirty="0">
                <a:solidFill>
                  <a:srgbClr val="FF0000"/>
                </a:solidFill>
                <a:sym typeface="Wingdings" pitchFamily="2" charset="2"/>
              </a:rPr>
              <a:t>My project as an example.</a:t>
            </a:r>
            <a:endParaRPr lang="en-US" sz="1600" strike="sngStrike" dirty="0">
              <a:solidFill>
                <a:srgbClr val="FF0000"/>
              </a:solidFill>
            </a:endParaRPr>
          </a:p>
          <a:p>
            <a:pPr marL="457200" lvl="1" indent="0">
              <a:spcBef>
                <a:spcPts val="0"/>
              </a:spcBef>
              <a:buNone/>
            </a:pPr>
            <a:endParaRPr lang="en-US" sz="1600" dirty="0"/>
          </a:p>
          <a:p>
            <a:pPr lvl="1">
              <a:spcBef>
                <a:spcPts val="0"/>
              </a:spcBef>
            </a:pPr>
            <a:endParaRPr lang="en-US" sz="1600" dirty="0"/>
          </a:p>
          <a:p>
            <a:pPr>
              <a:spcBef>
                <a:spcPts val="0"/>
              </a:spcBef>
            </a:pPr>
            <a:endParaRPr lang="en-US" sz="1800" dirty="0"/>
          </a:p>
          <a:p>
            <a:pPr>
              <a:spcBef>
                <a:spcPts val="0"/>
              </a:spcBef>
            </a:pPr>
            <a:endParaRPr lang="en-US" sz="1800" dirty="0"/>
          </a:p>
          <a:p>
            <a:pPr>
              <a:spcBef>
                <a:spcPts val="0"/>
              </a:spcBef>
            </a:pPr>
            <a:endParaRPr lang="en-US" sz="1800" dirty="0"/>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5D191D67-4774-6B4B-ABCF-64569BBCAC7F}"/>
              </a:ext>
            </a:extLst>
          </p:cNvPr>
          <p:cNvSpPr txBox="1"/>
          <p:nvPr/>
        </p:nvSpPr>
        <p:spPr>
          <a:xfrm>
            <a:off x="5963055" y="3333750"/>
            <a:ext cx="3048000" cy="923330"/>
          </a:xfrm>
          <a:prstGeom prst="rect">
            <a:avLst/>
          </a:prstGeom>
          <a:noFill/>
        </p:spPr>
        <p:txBody>
          <a:bodyPr wrap="square" rtlCol="0">
            <a:spAutoFit/>
          </a:bodyPr>
          <a:lstStyle/>
          <a:p>
            <a:r>
              <a:rPr lang="en-US" dirty="0">
                <a:solidFill>
                  <a:srgbClr val="FF0000"/>
                </a:solidFill>
              </a:rPr>
              <a:t>Next up after HW2 is the</a:t>
            </a:r>
          </a:p>
          <a:p>
            <a:r>
              <a:rPr lang="en-US" dirty="0">
                <a:solidFill>
                  <a:srgbClr val="FF0000"/>
                </a:solidFill>
              </a:rPr>
              <a:t>midterm. We will discuss HW3 and HW4 after midterm.</a:t>
            </a:r>
          </a:p>
        </p:txBody>
      </p:sp>
    </p:spTree>
    <p:extLst>
      <p:ext uri="{BB962C8B-B14F-4D97-AF65-F5344CB8AC3E}">
        <p14:creationId xmlns:p14="http://schemas.microsoft.com/office/powerpoint/2010/main" val="649218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95661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Declaring SQL Functions</a:t>
            </a:r>
          </a:p>
        </p:txBody>
      </p:sp>
      <p:sp>
        <p:nvSpPr>
          <p:cNvPr id="35843" name="Rectangle 3"/>
          <p:cNvSpPr>
            <a:spLocks noGrp="1" noChangeArrowheads="1"/>
          </p:cNvSpPr>
          <p:nvPr>
            <p:ph type="body" idx="1"/>
          </p:nvPr>
        </p:nvSpPr>
        <p:spPr>
          <a:xfrm>
            <a:off x="1719263" y="804863"/>
            <a:ext cx="5831681" cy="3677841"/>
          </a:xfrm>
        </p:spPr>
        <p:txBody>
          <a:bodyPr/>
          <a:lstStyle/>
          <a:p>
            <a:pPr>
              <a:tabLst>
                <a:tab pos="602456" algn="l"/>
                <a:tab pos="1027510" algn="l"/>
                <a:tab pos="1584722" algn="l"/>
              </a:tabLst>
            </a:pPr>
            <a:r>
              <a:rPr lang="en-US" altLang="en-US" dirty="0"/>
              <a:t>Define a function that, given the name of a department, returns the count of the number of instructors in that department.</a:t>
            </a:r>
          </a:p>
          <a:p>
            <a:pPr>
              <a:buNone/>
              <a:tabLst>
                <a:tab pos="602456" algn="l"/>
                <a:tab pos="1027510" algn="l"/>
                <a:tab pos="1584722" algn="l"/>
              </a:tabLst>
            </a:pPr>
            <a:r>
              <a:rPr lang="en-US" altLang="en-US" sz="1200" b="1" dirty="0"/>
              <a:t>             </a:t>
            </a:r>
            <a:r>
              <a:rPr lang="en-US" altLang="en-US" b="1" dirty="0"/>
              <a:t>create function </a:t>
            </a:r>
            <a:r>
              <a:rPr lang="en-US" altLang="en-US" i="1" dirty="0" err="1"/>
              <a:t>dept_count</a:t>
            </a:r>
            <a:r>
              <a:rPr lang="en-US" altLang="en-US" i="1" dirty="0"/>
              <a:t> </a:t>
            </a:r>
            <a:r>
              <a:rPr lang="en-US" altLang="en-US" dirty="0"/>
              <a:t>(</a:t>
            </a:r>
            <a:r>
              <a:rPr lang="en-US" altLang="en-US" i="1" dirty="0" err="1"/>
              <a:t>dept_name</a:t>
            </a:r>
            <a:r>
              <a:rPr lang="en-US" altLang="en-US" i="1" dirty="0"/>
              <a:t> </a:t>
            </a:r>
            <a:r>
              <a:rPr lang="en-US" altLang="en-US" b="1" dirty="0"/>
              <a:t>varchar</a:t>
            </a:r>
            <a:r>
              <a:rPr lang="en-US" altLang="en-US" dirty="0"/>
              <a:t>(20))</a:t>
            </a:r>
            <a:br>
              <a:rPr lang="en-US" altLang="en-US" b="1" dirty="0"/>
            </a:br>
            <a:r>
              <a:rPr lang="en-US" altLang="en-US" sz="1200" b="1" dirty="0"/>
              <a:t>                </a:t>
            </a:r>
            <a:r>
              <a:rPr lang="en-US" altLang="en-US" b="1" dirty="0"/>
              <a:t>returns integer</a:t>
            </a:r>
            <a:br>
              <a:rPr lang="en-US" altLang="en-US" b="1" dirty="0"/>
            </a:br>
            <a:r>
              <a:rPr lang="en-US" altLang="en-US" b="1" dirty="0"/>
              <a:t>               begin</a:t>
            </a:r>
            <a:br>
              <a:rPr lang="en-US" altLang="en-US" b="1" dirty="0"/>
            </a:br>
            <a:r>
              <a:rPr lang="en-US" altLang="en-US" b="1" dirty="0"/>
              <a:t>               declare </a:t>
            </a:r>
            <a:r>
              <a:rPr lang="en-US" altLang="en-US" i="1" dirty="0" err="1"/>
              <a:t>d_count</a:t>
            </a:r>
            <a:r>
              <a:rPr lang="en-US" altLang="en-US" i="1" dirty="0"/>
              <a:t>  </a:t>
            </a:r>
            <a:r>
              <a:rPr lang="en-US" altLang="en-US" b="1" dirty="0"/>
              <a:t>integer;</a:t>
            </a:r>
            <a:br>
              <a:rPr lang="en-US" altLang="en-US" b="1" dirty="0"/>
            </a:br>
            <a:r>
              <a:rPr lang="en-US" altLang="en-US" b="1" dirty="0"/>
              <a:t>                      select count </a:t>
            </a:r>
            <a:r>
              <a:rPr lang="en-US" altLang="en-US" dirty="0"/>
              <a:t>(</a:t>
            </a:r>
            <a:r>
              <a:rPr lang="en-US" altLang="en-US" i="1" dirty="0"/>
              <a:t>* </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dept_name</a:t>
            </a:r>
            <a:br>
              <a:rPr lang="en-US" altLang="en-US" i="1" dirty="0"/>
            </a:br>
            <a:r>
              <a:rPr lang="en-US" altLang="en-US" i="1" dirty="0"/>
              <a:t>               </a:t>
            </a:r>
            <a:r>
              <a:rPr lang="en-US" altLang="en-US" b="1" dirty="0"/>
              <a:t>return </a:t>
            </a:r>
            <a:r>
              <a:rPr lang="en-US" altLang="en-US" i="1" dirty="0" err="1"/>
              <a:t>d_count</a:t>
            </a:r>
            <a:r>
              <a:rPr lang="en-US" altLang="en-US" i="1" dirty="0"/>
              <a:t>;</a:t>
            </a:r>
            <a:br>
              <a:rPr lang="en-US" altLang="en-US" i="1" dirty="0"/>
            </a:br>
            <a:r>
              <a:rPr lang="en-US" altLang="en-US" i="1" dirty="0"/>
              <a:t>       </a:t>
            </a:r>
            <a:r>
              <a:rPr lang="en-US" altLang="en-US" b="1" dirty="0"/>
              <a:t>end</a:t>
            </a:r>
          </a:p>
          <a:p>
            <a:pPr>
              <a:tabLst>
                <a:tab pos="602456" algn="l"/>
                <a:tab pos="1027510" algn="l"/>
                <a:tab pos="1584722" algn="l"/>
              </a:tabLst>
            </a:pPr>
            <a:r>
              <a:rPr lang="en-US" altLang="en-US" dirty="0"/>
              <a:t>The function </a:t>
            </a:r>
            <a:r>
              <a:rPr lang="en-US" altLang="en-US" i="1" dirty="0" err="1"/>
              <a:t>dept_</a:t>
            </a:r>
            <a:r>
              <a:rPr lang="en-US" altLang="en-US" dirty="0" err="1"/>
              <a:t>count</a:t>
            </a:r>
            <a:r>
              <a:rPr lang="en-US" altLang="en-US" dirty="0"/>
              <a:t> can be used to find the department names and budget of all departments with more that 12 instructors.</a:t>
            </a:r>
          </a:p>
          <a:p>
            <a:pPr>
              <a:buNone/>
              <a:tabLst>
                <a:tab pos="602456" algn="l"/>
                <a:tab pos="1027510" algn="l"/>
                <a:tab pos="1584722" algn="l"/>
              </a:tabLst>
            </a:pPr>
            <a:r>
              <a:rPr lang="en-US" altLang="en-US" dirty="0"/>
              <a:t>		</a:t>
            </a:r>
            <a:r>
              <a:rPr lang="en-US" altLang="en-US" b="1" dirty="0"/>
              <a:t>select </a:t>
            </a:r>
            <a:r>
              <a:rPr lang="en-US" altLang="en-US" i="1" dirty="0" err="1"/>
              <a:t>dept_name</a:t>
            </a:r>
            <a:r>
              <a:rPr lang="en-US" altLang="en-US" i="1" dirty="0"/>
              <a:t>, budget</a:t>
            </a:r>
            <a:br>
              <a:rPr lang="en-US" altLang="en-US" i="1" dirty="0"/>
            </a:br>
            <a:r>
              <a:rPr lang="en-US" altLang="en-US" i="1" dirty="0"/>
              <a:t>	</a:t>
            </a:r>
            <a:r>
              <a:rPr lang="en-US" altLang="en-US" b="1" dirty="0"/>
              <a:t>from</a:t>
            </a:r>
            <a:r>
              <a:rPr lang="en-US" altLang="en-US" i="1" dirty="0"/>
              <a:t> department</a:t>
            </a:r>
            <a:br>
              <a:rPr lang="en-US" altLang="en-US" i="1" dirty="0"/>
            </a:br>
            <a:r>
              <a:rPr lang="en-US" altLang="en-US" i="1" dirty="0"/>
              <a:t>	</a:t>
            </a:r>
            <a:r>
              <a:rPr lang="en-US" altLang="en-US" b="1" dirty="0"/>
              <a:t>where </a:t>
            </a:r>
            <a:r>
              <a:rPr lang="en-US" altLang="en-US" i="1" dirty="0" err="1"/>
              <a:t>dept_</a:t>
            </a:r>
            <a:r>
              <a:rPr lang="en-US" altLang="en-US" dirty="0" err="1"/>
              <a:t>count</a:t>
            </a:r>
            <a:r>
              <a:rPr lang="en-US" altLang="en-US" dirty="0"/>
              <a:t> (</a:t>
            </a:r>
            <a:r>
              <a:rPr lang="en-US" altLang="en-US" i="1" dirty="0" err="1"/>
              <a:t>dept_name</a:t>
            </a:r>
            <a:r>
              <a:rPr lang="en-US" altLang="en-US" i="1" dirty="0"/>
              <a:t> </a:t>
            </a:r>
            <a:r>
              <a:rPr lang="en-US" altLang="en-US" dirty="0"/>
              <a:t>) &gt; 12</a:t>
            </a:r>
            <a:endParaRPr lang="en-US" altLang="en-US" i="1" dirty="0"/>
          </a:p>
        </p:txBody>
      </p:sp>
    </p:spTree>
    <p:extLst>
      <p:ext uri="{BB962C8B-B14F-4D97-AF65-F5344CB8AC3E}">
        <p14:creationId xmlns:p14="http://schemas.microsoft.com/office/powerpoint/2010/main" val="450991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Table Functions</a:t>
            </a:r>
          </a:p>
        </p:txBody>
      </p:sp>
      <p:sp>
        <p:nvSpPr>
          <p:cNvPr id="38915" name="Rectangle 3"/>
          <p:cNvSpPr>
            <a:spLocks noGrp="1" noChangeArrowheads="1"/>
          </p:cNvSpPr>
          <p:nvPr>
            <p:ph type="body" idx="1"/>
          </p:nvPr>
        </p:nvSpPr>
        <p:spPr>
          <a:xfrm>
            <a:off x="1719263" y="847725"/>
            <a:ext cx="6272213" cy="4131469"/>
          </a:xfrm>
        </p:spPr>
        <p:txBody>
          <a:bodyPr/>
          <a:lstStyle/>
          <a:p>
            <a:pPr>
              <a:defRPr/>
            </a:pPr>
            <a:r>
              <a:rPr lang="en-US" altLang="en-US" dirty="0"/>
              <a:t>The SQL standard supports functions that can return tables as results; such functions are called </a:t>
            </a:r>
            <a:r>
              <a:rPr lang="en-US" altLang="en-US" b="1" dirty="0">
                <a:solidFill>
                  <a:srgbClr val="002060"/>
                </a:solidFill>
              </a:rPr>
              <a:t>table functions</a:t>
            </a:r>
          </a:p>
          <a:p>
            <a:pPr>
              <a:defRPr/>
            </a:pPr>
            <a:r>
              <a:rPr lang="en-US" altLang="en-US" dirty="0"/>
              <a:t>Example: Return all instructors in a given department</a:t>
            </a:r>
          </a:p>
          <a:p>
            <a:pPr>
              <a:buFont typeface="Monotype Sorts" charset="2"/>
              <a:buNone/>
              <a:defRPr/>
            </a:pPr>
            <a:r>
              <a:rPr lang="en-US" altLang="en-US" dirty="0"/>
              <a:t>	</a:t>
            </a:r>
            <a:r>
              <a:rPr lang="en-US" altLang="en-US" b="1" dirty="0"/>
              <a:t>create</a:t>
            </a:r>
            <a:r>
              <a:rPr lang="en-US" altLang="en-US" dirty="0"/>
              <a:t> </a:t>
            </a:r>
            <a:r>
              <a:rPr lang="en-US" altLang="en-US" b="1" dirty="0"/>
              <a:t>function</a:t>
            </a:r>
            <a:r>
              <a:rPr lang="en-US" altLang="en-US" dirty="0"/>
              <a:t> </a:t>
            </a:r>
            <a:r>
              <a:rPr lang="en-US" altLang="en-US" i="1" dirty="0" err="1"/>
              <a:t>instructor_of</a:t>
            </a:r>
            <a:r>
              <a:rPr lang="en-US" altLang="en-US" dirty="0"/>
              <a:t> (</a:t>
            </a:r>
            <a:r>
              <a:rPr lang="en-US" altLang="en-US" i="1" dirty="0"/>
              <a:t>dept_name</a:t>
            </a:r>
            <a:r>
              <a:rPr lang="en-US" altLang="en-US" dirty="0"/>
              <a:t> </a:t>
            </a:r>
            <a:r>
              <a:rPr lang="en-US" altLang="en-US" b="1" dirty="0"/>
              <a:t>char</a:t>
            </a:r>
            <a:r>
              <a:rPr lang="en-US" altLang="en-US" dirty="0"/>
              <a:t>(20))</a:t>
            </a:r>
          </a:p>
          <a:p>
            <a:pPr>
              <a:buFont typeface="Monotype Sorts" charset="2"/>
              <a:buNone/>
              <a:defRPr/>
            </a:pPr>
            <a:r>
              <a:rPr lang="en-US" altLang="en-US" dirty="0"/>
              <a:t>		</a:t>
            </a:r>
            <a:r>
              <a:rPr lang="en-US" altLang="en-US" b="1" dirty="0"/>
              <a:t>returns</a:t>
            </a:r>
            <a:r>
              <a:rPr lang="en-US" altLang="en-US" dirty="0"/>
              <a:t> </a:t>
            </a:r>
            <a:r>
              <a:rPr lang="en-US" altLang="en-US" b="1" dirty="0"/>
              <a:t>table  </a:t>
            </a:r>
            <a:r>
              <a:rPr lang="en-US" altLang="en-US" dirty="0"/>
              <a:t>(</a:t>
            </a:r>
            <a:r>
              <a:rPr lang="en-US" altLang="en-US" b="1" dirty="0"/>
              <a:t> </a:t>
            </a:r>
            <a:r>
              <a:rPr lang="en-US" altLang="en-US" dirty="0"/>
              <a:t> </a:t>
            </a:r>
          </a:p>
          <a:p>
            <a:pPr>
              <a:buFont typeface="Monotype Sorts" charset="2"/>
              <a:buNone/>
              <a:defRPr/>
            </a:pPr>
            <a:r>
              <a:rPr lang="en-US" altLang="en-US" dirty="0"/>
              <a:t>                        </a:t>
            </a:r>
            <a:r>
              <a:rPr lang="en-US" altLang="en-US" i="1" dirty="0"/>
              <a:t>ID </a:t>
            </a:r>
            <a:r>
              <a:rPr lang="en-US" altLang="en-US" b="1" dirty="0" err="1"/>
              <a:t>varchar</a:t>
            </a:r>
            <a:r>
              <a:rPr lang="en-US" altLang="en-US" dirty="0"/>
              <a:t>(5),</a:t>
            </a:r>
            <a:br>
              <a:rPr lang="en-US" altLang="en-US" dirty="0"/>
            </a:br>
            <a:r>
              <a:rPr lang="en-US" altLang="en-US" dirty="0"/>
              <a:t>	          </a:t>
            </a:r>
            <a:r>
              <a:rPr lang="en-US" altLang="en-US" i="1" dirty="0"/>
              <a:t>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dept_name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Font typeface="Monotype Sorts" charset="2"/>
              <a:buNone/>
              <a:defRPr/>
            </a:pPr>
            <a:r>
              <a:rPr lang="en-US" altLang="en-US" dirty="0"/>
              <a:t>	         </a:t>
            </a:r>
            <a:r>
              <a:rPr lang="en-US" altLang="en-US" b="1" dirty="0"/>
              <a:t>return</a:t>
            </a:r>
            <a:r>
              <a:rPr lang="en-US" altLang="en-US" dirty="0"/>
              <a:t> </a:t>
            </a:r>
            <a:r>
              <a:rPr lang="en-US" altLang="en-US" b="1" dirty="0"/>
              <a:t>table</a:t>
            </a:r>
            <a:br>
              <a:rPr lang="en-US" altLang="en-US" dirty="0"/>
            </a:br>
            <a:r>
              <a:rPr lang="en-US" altLang="en-US" dirty="0"/>
              <a:t>	         (</a:t>
            </a:r>
            <a:r>
              <a:rPr lang="en-US" altLang="en-US" b="1" dirty="0"/>
              <a:t>select</a:t>
            </a:r>
            <a:r>
              <a:rPr lang="en-US" altLang="en-US" dirty="0"/>
              <a:t> </a:t>
            </a:r>
            <a:r>
              <a:rPr lang="en-US" altLang="en-US" i="1" dirty="0"/>
              <a:t>ID, name, dept_name, salary</a:t>
            </a:r>
            <a:br>
              <a:rPr lang="en-US" altLang="en-US" dirty="0"/>
            </a:br>
            <a:r>
              <a:rPr lang="en-US" altLang="en-US" dirty="0"/>
              <a:t>	          </a:t>
            </a:r>
            <a:r>
              <a:rPr lang="en-US" altLang="en-US" b="1" dirty="0"/>
              <a:t>from</a:t>
            </a:r>
            <a:r>
              <a:rPr lang="en-US" altLang="en-US" dirty="0"/>
              <a:t> </a:t>
            </a:r>
            <a:r>
              <a:rPr lang="en-US" altLang="en-US" i="1" dirty="0"/>
              <a:t>instructor</a:t>
            </a:r>
            <a:br>
              <a:rPr lang="en-US" altLang="en-US" i="1" dirty="0"/>
            </a:br>
            <a:r>
              <a:rPr lang="en-US" altLang="en-US" dirty="0"/>
              <a:t>	          </a:t>
            </a:r>
            <a:r>
              <a:rPr lang="en-US" altLang="en-US" b="1" dirty="0"/>
              <a:t>where</a:t>
            </a:r>
            <a:r>
              <a:rPr lang="en-US" altLang="en-US" i="1" dirty="0"/>
              <a:t> </a:t>
            </a:r>
            <a:r>
              <a:rPr lang="en-US" altLang="en-US" i="1" dirty="0" err="1"/>
              <a:t>instructor.dept_name</a:t>
            </a:r>
            <a:r>
              <a:rPr lang="en-US" altLang="en-US" i="1" dirty="0"/>
              <a:t> = </a:t>
            </a:r>
            <a:r>
              <a:rPr lang="en-US" altLang="en-US" i="1" dirty="0" err="1"/>
              <a:t>instructor_of.dept_name</a:t>
            </a:r>
            <a:r>
              <a:rPr lang="en-US" altLang="en-US" dirty="0"/>
              <a:t>)</a:t>
            </a:r>
          </a:p>
          <a:p>
            <a:pPr>
              <a:defRPr/>
            </a:pPr>
            <a:r>
              <a:rPr lang="en-US" altLang="en-US" dirty="0"/>
              <a:t>Usage</a:t>
            </a:r>
          </a:p>
          <a:p>
            <a:pPr>
              <a:buFont typeface="Monotype Sorts" charset="2"/>
              <a:buNone/>
              <a:defRPr/>
            </a:pPr>
            <a:r>
              <a:rPr lang="en-US" altLang="en-US" dirty="0"/>
              <a:t>		</a:t>
            </a:r>
            <a:r>
              <a:rPr lang="en-US" altLang="en-US" b="1" dirty="0"/>
              <a:t>select *</a:t>
            </a:r>
            <a:br>
              <a:rPr lang="en-US" altLang="en-US" b="1" dirty="0"/>
            </a:br>
            <a:r>
              <a:rPr lang="en-US" altLang="en-US" b="1" dirty="0"/>
              <a:t>	from table </a:t>
            </a:r>
            <a:r>
              <a:rPr lang="en-US" altLang="en-US" dirty="0"/>
              <a:t>(</a:t>
            </a:r>
            <a:r>
              <a:rPr lang="en-US" altLang="en-US" i="1" dirty="0" err="1"/>
              <a:t>instructor_of</a:t>
            </a:r>
            <a:r>
              <a:rPr lang="en-US" altLang="en-US" i="1" dirty="0"/>
              <a:t> </a:t>
            </a:r>
            <a:r>
              <a:rPr lang="en-US" altLang="en-US" dirty="0"/>
              <a:t>(</a:t>
            </a:r>
            <a:r>
              <a:rPr lang="en-US" altLang="ja-JP" dirty="0"/>
              <a:t>'Music'))</a:t>
            </a:r>
            <a:endParaRPr lang="en-US" altLang="en-US" dirty="0"/>
          </a:p>
        </p:txBody>
      </p:sp>
    </p:spTree>
    <p:extLst>
      <p:ext uri="{BB962C8B-B14F-4D97-AF65-F5344CB8AC3E}">
        <p14:creationId xmlns:p14="http://schemas.microsoft.com/office/powerpoint/2010/main" val="1885447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CA9B8E-EA01-6D4B-A8CA-D99FBD4371A7}"/>
              </a:ext>
            </a:extLst>
          </p:cNvPr>
          <p:cNvSpPr>
            <a:spLocks noGrp="1"/>
          </p:cNvSpPr>
          <p:nvPr>
            <p:ph idx="1"/>
          </p:nvPr>
        </p:nvSpPr>
        <p:spPr>
          <a:xfrm>
            <a:off x="152400" y="1885950"/>
            <a:ext cx="8839200" cy="1143000"/>
          </a:xfrm>
        </p:spPr>
        <p:txBody>
          <a:bodyPr/>
          <a:lstStyle/>
          <a:p>
            <a:pPr marL="0" indent="0" algn="ctr">
              <a:buNone/>
            </a:pPr>
            <a:r>
              <a:rPr lang="en-US" sz="4800" dirty="0"/>
              <a:t>Switch to Notebook</a:t>
            </a:r>
          </a:p>
        </p:txBody>
      </p:sp>
      <p:sp>
        <p:nvSpPr>
          <p:cNvPr id="3" name="Title 2">
            <a:extLst>
              <a:ext uri="{FF2B5EF4-FFF2-40B4-BE49-F238E27FC236}">
                <a16:creationId xmlns:a16="http://schemas.microsoft.com/office/drawing/2014/main" id="{31C5E054-2A50-E046-B055-A3D1BD6281A0}"/>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3292188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Procedures</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39415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835634" cy="3677840"/>
          </a:xfrm>
        </p:spPr>
        <p:txBody>
          <a:bodyPr vert="horz" wrap="square" lIns="68580" tIns="45720" rIns="91440" bIns="45720" numCol="1" anchor="t" anchorCtr="0" compatLnSpc="1">
            <a:prstTxWarp prst="textNoShape">
              <a:avLst/>
            </a:prstTxWarp>
          </a:bodyPr>
          <a:lstStyle/>
          <a:p>
            <a:r>
              <a:rPr lang="en-US" altLang="en-US" dirty="0"/>
              <a:t>The </a:t>
            </a:r>
            <a:r>
              <a:rPr lang="en-US" altLang="en-US" i="1" dirty="0" err="1"/>
              <a:t>dept_count</a:t>
            </a:r>
            <a:r>
              <a:rPr lang="en-US" altLang="en-US" i="1" dirty="0"/>
              <a:t> </a:t>
            </a:r>
            <a:r>
              <a:rPr lang="en-US" altLang="en-US" dirty="0"/>
              <a:t>function could instead be written as procedure:</a:t>
            </a:r>
          </a:p>
          <a:p>
            <a:pPr>
              <a:buFont typeface="Monotype Sorts" charset="2"/>
              <a:buNone/>
            </a:pPr>
            <a:r>
              <a:rPr lang="en-US" altLang="en-US" b="1" dirty="0"/>
              <a:t>	create procedure </a:t>
            </a:r>
            <a:r>
              <a:rPr lang="en-US" altLang="en-US" i="1" dirty="0" err="1"/>
              <a:t>dept_count_proc</a:t>
            </a:r>
            <a:r>
              <a:rPr lang="en-US" altLang="en-US" i="1" dirty="0"/>
              <a:t> </a:t>
            </a:r>
            <a:r>
              <a:rPr lang="en-US" altLang="en-US" dirty="0"/>
              <a:t>(</a:t>
            </a:r>
            <a:r>
              <a:rPr lang="en-US" altLang="en-US" b="1" dirty="0"/>
              <a:t>in </a:t>
            </a:r>
            <a:r>
              <a:rPr lang="en-US" altLang="en-US" i="1" dirty="0"/>
              <a:t>dept_name </a:t>
            </a:r>
            <a:r>
              <a:rPr lang="en-US" altLang="en-US" b="1" dirty="0" err="1"/>
              <a:t>varchar</a:t>
            </a:r>
            <a:r>
              <a:rPr lang="en-US" altLang="en-US" dirty="0"/>
              <a:t>(20), </a:t>
            </a:r>
            <a:br>
              <a:rPr lang="en-US" altLang="en-US" dirty="0"/>
            </a:br>
            <a:r>
              <a:rPr lang="en-US" altLang="en-US" dirty="0"/>
              <a:t>                                                           </a:t>
            </a:r>
            <a:r>
              <a:rPr lang="en-US" altLang="en-US" b="1" dirty="0"/>
              <a:t>out </a:t>
            </a:r>
            <a:r>
              <a:rPr lang="en-US" altLang="en-US" i="1" dirty="0" err="1"/>
              <a:t>d_count</a:t>
            </a:r>
            <a:r>
              <a:rPr lang="en-US" altLang="en-US" i="1" dirty="0"/>
              <a:t> </a:t>
            </a:r>
            <a:r>
              <a:rPr lang="en-US" altLang="en-US" b="1" dirty="0"/>
              <a:t>integer)</a:t>
            </a:r>
            <a:br>
              <a:rPr lang="en-US" altLang="en-US" b="1" dirty="0"/>
            </a:br>
            <a:r>
              <a:rPr lang="en-US" altLang="en-US" b="1" dirty="0"/>
              <a:t>   begin</a:t>
            </a:r>
          </a:p>
          <a:p>
            <a:pPr>
              <a:buFont typeface="Monotype Sorts" charset="2"/>
              <a:buNone/>
            </a:pPr>
            <a:r>
              <a:rPr lang="en-US" altLang="en-US" b="1" dirty="0"/>
              <a:t>	       select count</a:t>
            </a:r>
            <a:r>
              <a:rPr lang="en-US" altLang="en-US" dirty="0"/>
              <a:t>(</a:t>
            </a:r>
            <a:r>
              <a:rPr lang="en-US" altLang="en-US" i="1" dirty="0"/>
              <a:t>*</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dept_count_proc.dept_name</a:t>
            </a:r>
            <a:endParaRPr lang="en-US" altLang="en-US" i="1" dirty="0"/>
          </a:p>
          <a:p>
            <a:pPr>
              <a:buFont typeface="Monotype Sorts" charset="2"/>
              <a:buNone/>
            </a:pPr>
            <a:r>
              <a:rPr lang="en-US" altLang="en-US" i="1" dirty="0"/>
              <a:t>        </a:t>
            </a:r>
            <a:r>
              <a:rPr lang="en-US" altLang="en-US" b="1" dirty="0"/>
              <a:t>end</a:t>
            </a:r>
            <a:endParaRPr lang="en-US" altLang="en-US" dirty="0"/>
          </a:p>
          <a:p>
            <a:r>
              <a:rPr lang="en-US" altLang="en-US" dirty="0"/>
              <a:t>The keywords </a:t>
            </a:r>
            <a:r>
              <a:rPr lang="en-US" altLang="en-US" b="1" dirty="0"/>
              <a:t>in</a:t>
            </a:r>
            <a:r>
              <a:rPr lang="en-US" altLang="en-US" dirty="0"/>
              <a:t> and  </a:t>
            </a:r>
            <a:r>
              <a:rPr lang="en-US" altLang="en-US" b="1" dirty="0"/>
              <a:t>out  </a:t>
            </a:r>
            <a:r>
              <a:rPr lang="en-US" altLang="en-US" dirty="0"/>
              <a:t>are parameters that are expected to have values assigned to them and parameters whose values are set in the procedure in order to return results.</a:t>
            </a:r>
          </a:p>
          <a:p>
            <a:r>
              <a:rPr lang="en-US" altLang="en-US" dirty="0"/>
              <a:t>Procedures can be invoked either from an SQL procedure or from embedded SQL, using the </a:t>
            </a:r>
            <a:r>
              <a:rPr lang="en-US" altLang="en-US" b="1" dirty="0"/>
              <a:t>call</a:t>
            </a:r>
            <a:r>
              <a:rPr lang="en-US" altLang="en-US" dirty="0"/>
              <a:t> statement.</a:t>
            </a:r>
          </a:p>
          <a:p>
            <a:pPr>
              <a:buFont typeface="Monotype Sorts" charset="2"/>
              <a:buNone/>
            </a:pPr>
            <a:r>
              <a:rPr lang="en-US" altLang="en-US" b="1" dirty="0"/>
              <a:t>		declare </a:t>
            </a:r>
            <a:r>
              <a:rPr lang="en-US" altLang="en-US" i="1" dirty="0" err="1"/>
              <a:t>d_count</a:t>
            </a:r>
            <a:r>
              <a:rPr lang="en-US" altLang="en-US" i="1" dirty="0"/>
              <a:t> </a:t>
            </a:r>
            <a:r>
              <a:rPr lang="en-US" altLang="en-US" b="1" dirty="0"/>
              <a:t>integer</a:t>
            </a:r>
            <a:r>
              <a:rPr lang="en-US" altLang="en-US" dirty="0"/>
              <a:t>;</a:t>
            </a:r>
            <a:br>
              <a:rPr lang="en-US" altLang="en-US" dirty="0"/>
            </a:br>
            <a:r>
              <a:rPr lang="en-US" altLang="en-US" dirty="0"/>
              <a:t>	</a:t>
            </a:r>
            <a:r>
              <a:rPr lang="en-US" altLang="en-US" b="1" dirty="0"/>
              <a:t>call </a:t>
            </a:r>
            <a:r>
              <a:rPr lang="en-US" altLang="en-US" i="1" dirty="0" err="1"/>
              <a:t>dept_count_proc</a:t>
            </a:r>
            <a:r>
              <a:rPr lang="en-US" altLang="en-US" dirty="0"/>
              <a:t>( </a:t>
            </a:r>
            <a:r>
              <a:rPr lang="en-US" altLang="ja-JP" dirty="0"/>
              <a:t>'Physics', </a:t>
            </a:r>
            <a:r>
              <a:rPr lang="en-US" altLang="ja-JP" i="1" dirty="0" err="1"/>
              <a:t>d_count</a:t>
            </a:r>
            <a:r>
              <a:rPr lang="en-US" altLang="ja-JP" dirty="0"/>
              <a:t>);</a:t>
            </a:r>
          </a:p>
          <a:p>
            <a:pPr>
              <a:buFont typeface="Monotype Sorts" charset="2"/>
              <a:buNone/>
            </a:pPr>
            <a:r>
              <a:rPr lang="en-US" altLang="en-US" dirty="0"/>
              <a:t>	</a:t>
            </a:r>
          </a:p>
          <a:p>
            <a:pPr indent="-274320"/>
            <a:endParaRPr lang="en-US" altLang="en-US" dirty="0"/>
          </a:p>
        </p:txBody>
      </p:sp>
    </p:spTree>
    <p:extLst>
      <p:ext uri="{BB962C8B-B14F-4D97-AF65-F5344CB8AC3E}">
        <p14:creationId xmlns:p14="http://schemas.microsoft.com/office/powerpoint/2010/main" val="3914342273"/>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 (Cont.)</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5729102" cy="1383539"/>
          </a:xfrm>
        </p:spPr>
        <p:txBody>
          <a:bodyPr vert="horz" wrap="square" lIns="68580" tIns="45720" rIns="91440" bIns="45720" numCol="1" anchor="t" anchorCtr="0" compatLnSpc="1">
            <a:prstTxWarp prst="textNoShape">
              <a:avLst/>
            </a:prstTxWarp>
          </a:bodyPr>
          <a:lstStyle/>
          <a:p>
            <a:r>
              <a:rPr lang="en-US" altLang="en-US" dirty="0"/>
              <a:t>Procedures and functions can be invoked also from dynamic SQL</a:t>
            </a:r>
          </a:p>
          <a:p>
            <a:r>
              <a:rPr lang="en-US" altLang="en-US" dirty="0"/>
              <a:t>SQL allows more than one procedure of the so long as the number of arguments of the procedures with the same name is different.</a:t>
            </a:r>
          </a:p>
          <a:p>
            <a:r>
              <a:rPr lang="en-US" altLang="en-US" dirty="0"/>
              <a:t>The name, along with the number of arguments, is used to identify the procedure. </a:t>
            </a:r>
          </a:p>
          <a:p>
            <a:pPr indent="-274320"/>
            <a:endParaRPr lang="en-US" altLang="en-US" dirty="0"/>
          </a:p>
        </p:txBody>
      </p:sp>
    </p:spTree>
    <p:extLst>
      <p:ext uri="{BB962C8B-B14F-4D97-AF65-F5344CB8AC3E}">
        <p14:creationId xmlns:p14="http://schemas.microsoft.com/office/powerpoint/2010/main" val="533148070"/>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Procedures</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82762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Triggers</a:t>
            </a:r>
          </a:p>
        </p:txBody>
      </p:sp>
      <p:sp>
        <p:nvSpPr>
          <p:cNvPr id="48131" name="Rectangle 3"/>
          <p:cNvSpPr>
            <a:spLocks noGrp="1" noChangeArrowheads="1"/>
          </p:cNvSpPr>
          <p:nvPr>
            <p:ph type="body" idx="1"/>
          </p:nvPr>
        </p:nvSpPr>
        <p:spPr>
          <a:xfrm>
            <a:off x="1719263" y="866775"/>
            <a:ext cx="5735761" cy="3625454"/>
          </a:xfrm>
        </p:spPr>
        <p:txBody>
          <a:bodyPr/>
          <a:lstStyle/>
          <a:p>
            <a:r>
              <a:rPr lang="en-US" altLang="en-US" dirty="0"/>
              <a:t>A </a:t>
            </a:r>
            <a:r>
              <a:rPr lang="en-US" altLang="en-US" b="1" dirty="0">
                <a:solidFill>
                  <a:srgbClr val="002060"/>
                </a:solidFill>
              </a:rPr>
              <a:t>trigger</a:t>
            </a:r>
            <a:r>
              <a:rPr lang="en-US" altLang="en-US" dirty="0"/>
              <a:t> is a statement that is executed automatically by the system as a side effect of a modification to the database.</a:t>
            </a:r>
          </a:p>
          <a:p>
            <a:r>
              <a:rPr lang="en-US" altLang="en-US" dirty="0"/>
              <a:t>To design a trigger mechanism, we must:</a:t>
            </a:r>
          </a:p>
          <a:p>
            <a:pPr lvl="1"/>
            <a:r>
              <a:rPr lang="en-US" altLang="en-US" dirty="0">
                <a:ea typeface="ＭＳ Ｐゴシック" panose="020B0600070205080204" pitchFamily="34" charset="-128"/>
              </a:rPr>
              <a:t>Specify the conditions under which the trigger is to be executed.</a:t>
            </a:r>
          </a:p>
          <a:p>
            <a:pPr lvl="1"/>
            <a:r>
              <a:rPr lang="en-US" altLang="en-US" dirty="0">
                <a:ea typeface="ＭＳ Ｐゴシック" panose="020B0600070205080204" pitchFamily="34" charset="-128"/>
              </a:rPr>
              <a:t>Specify the actions to be taken when the trigger executes.</a:t>
            </a:r>
          </a:p>
          <a:p>
            <a:r>
              <a:rPr lang="en-US" altLang="en-US" dirty="0"/>
              <a:t>Triggers introduced to SQL standard in SQL:1999, but supported even earlier using non-standard syntax by most databases.		</a:t>
            </a:r>
          </a:p>
          <a:p>
            <a:pPr lvl="1"/>
            <a:r>
              <a:rPr lang="en-US" altLang="en-US" dirty="0">
                <a:solidFill>
                  <a:srgbClr val="002060"/>
                </a:solidFill>
                <a:ea typeface="ＭＳ Ｐゴシック" panose="020B0600070205080204" pitchFamily="34" charset="-128"/>
              </a:rPr>
              <a:t>Syntax illustrated here may not work exactly on your database system; check the system manuals</a:t>
            </a:r>
          </a:p>
        </p:txBody>
      </p:sp>
    </p:spTree>
    <p:extLst>
      <p:ext uri="{BB962C8B-B14F-4D97-AF65-F5344CB8AC3E}">
        <p14:creationId xmlns:p14="http://schemas.microsoft.com/office/powerpoint/2010/main" val="29763802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Triggering Events and Actions in SQL</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789026" cy="3677840"/>
          </a:xfrm>
        </p:spPr>
        <p:txBody>
          <a:bodyPr vert="horz" wrap="square" lIns="68580" tIns="45720" rIns="91440" bIns="45720" numCol="1" anchor="t" anchorCtr="0" compatLnSpc="1">
            <a:prstTxWarp prst="textNoShape">
              <a:avLst/>
            </a:prstTxWarp>
          </a:bodyPr>
          <a:lstStyle/>
          <a:p>
            <a:pPr>
              <a:lnSpc>
                <a:spcPct val="90000"/>
              </a:lnSpc>
            </a:pPr>
            <a:r>
              <a:rPr lang="en-US" altLang="en-US" dirty="0"/>
              <a:t>Triggering event can be </a:t>
            </a:r>
            <a:r>
              <a:rPr lang="en-US" altLang="en-US" b="1" dirty="0"/>
              <a:t>insert</a:t>
            </a:r>
            <a:r>
              <a:rPr lang="en-US" altLang="en-US" dirty="0"/>
              <a:t>, </a:t>
            </a:r>
            <a:r>
              <a:rPr lang="en-US" altLang="en-US" b="1" dirty="0"/>
              <a:t>delete</a:t>
            </a:r>
            <a:r>
              <a:rPr lang="en-US" altLang="en-US" dirty="0"/>
              <a:t> or </a:t>
            </a:r>
            <a:r>
              <a:rPr lang="en-US" altLang="en-US" b="1" dirty="0"/>
              <a:t>update</a:t>
            </a:r>
          </a:p>
          <a:p>
            <a:pPr>
              <a:lnSpc>
                <a:spcPct val="90000"/>
              </a:lnSpc>
            </a:pPr>
            <a:r>
              <a:rPr lang="en-US" altLang="en-US" dirty="0"/>
              <a:t>Triggers on update can be restricted to specific attributes</a:t>
            </a:r>
          </a:p>
          <a:p>
            <a:pPr lvl="1">
              <a:lnSpc>
                <a:spcPct val="90000"/>
              </a:lnSpc>
            </a:pPr>
            <a:r>
              <a:rPr lang="en-US" altLang="en-US" dirty="0">
                <a:ea typeface="ＭＳ Ｐゴシック" panose="020B0600070205080204" pitchFamily="34" charset="-128"/>
              </a:rPr>
              <a:t>For example, </a:t>
            </a:r>
            <a:r>
              <a:rPr lang="en-US" altLang="en-US" b="1" dirty="0">
                <a:ea typeface="ＭＳ Ｐゴシック" panose="020B0600070205080204" pitchFamily="34" charset="-128"/>
              </a:rPr>
              <a:t> after update of </a:t>
            </a:r>
            <a:r>
              <a:rPr lang="en-US" altLang="en-US" i="1" dirty="0">
                <a:ea typeface="ＭＳ Ｐゴシック" panose="020B0600070205080204" pitchFamily="34" charset="-128"/>
              </a:rPr>
              <a:t>takes </a:t>
            </a:r>
            <a:r>
              <a:rPr lang="en-US" altLang="en-US" b="1" dirty="0">
                <a:ea typeface="ＭＳ Ｐゴシック" panose="020B0600070205080204" pitchFamily="34" charset="-128"/>
              </a:rPr>
              <a:t>on</a:t>
            </a:r>
            <a:r>
              <a:rPr lang="en-US" altLang="en-US" i="1" dirty="0">
                <a:ea typeface="ＭＳ Ｐゴシック" panose="020B0600070205080204" pitchFamily="34" charset="-128"/>
              </a:rPr>
              <a:t> grade</a:t>
            </a:r>
          </a:p>
          <a:p>
            <a:pPr>
              <a:lnSpc>
                <a:spcPct val="90000"/>
              </a:lnSpc>
            </a:pPr>
            <a:r>
              <a:rPr lang="en-US" altLang="en-US" dirty="0"/>
              <a:t>Values of attributes before and after an update can be referenced</a:t>
            </a:r>
          </a:p>
          <a:p>
            <a:pPr lvl="1">
              <a:lnSpc>
                <a:spcPct val="90000"/>
              </a:lnSpc>
            </a:pPr>
            <a:r>
              <a:rPr lang="en-US" altLang="en-US" b="1" dirty="0">
                <a:ea typeface="ＭＳ Ｐゴシック" panose="020B0600070205080204" pitchFamily="34" charset="-128"/>
              </a:rPr>
              <a:t>referencing old row as</a:t>
            </a:r>
            <a:r>
              <a:rPr lang="en-US" altLang="en-US" dirty="0">
                <a:ea typeface="ＭＳ Ｐゴシック" panose="020B0600070205080204" pitchFamily="34" charset="-128"/>
              </a:rPr>
              <a:t>   </a:t>
            </a:r>
            <a:r>
              <a:rPr lang="en-US" altLang="en-US" b="1" dirty="0">
                <a:ea typeface="ＭＳ Ｐゴシック" panose="020B0600070205080204" pitchFamily="34" charset="-128"/>
              </a:rPr>
              <a:t>: </a:t>
            </a:r>
            <a:r>
              <a:rPr lang="en-US" altLang="en-US" dirty="0">
                <a:ea typeface="ＭＳ Ｐゴシック" panose="020B0600070205080204" pitchFamily="34" charset="-128"/>
              </a:rPr>
              <a:t> for deletes and updates</a:t>
            </a:r>
          </a:p>
          <a:p>
            <a:pPr lvl="1">
              <a:lnSpc>
                <a:spcPct val="90000"/>
              </a:lnSpc>
            </a:pPr>
            <a:r>
              <a:rPr lang="en-US" altLang="en-US" b="1" dirty="0">
                <a:ea typeface="ＭＳ Ｐゴシック" panose="020B0600070205080204" pitchFamily="34" charset="-128"/>
              </a:rPr>
              <a:t>referencing new row as  : </a:t>
            </a:r>
            <a:r>
              <a:rPr lang="en-US" altLang="en-US" dirty="0">
                <a:ea typeface="ＭＳ Ｐゴシック" panose="020B0600070205080204" pitchFamily="34" charset="-128"/>
              </a:rPr>
              <a:t>for inserts and updates</a:t>
            </a:r>
            <a:endParaRPr lang="en-US" altLang="en-US" b="1" dirty="0">
              <a:ea typeface="ＭＳ Ｐゴシック" panose="020B0600070205080204" pitchFamily="34" charset="-128"/>
            </a:endParaRPr>
          </a:p>
          <a:p>
            <a:pPr>
              <a:lnSpc>
                <a:spcPct val="90000"/>
              </a:lnSpc>
            </a:pPr>
            <a:r>
              <a:rPr lang="en-US" altLang="en-US" dirty="0"/>
              <a:t>Triggers can be activated before an event, which can serve as extra constraints.  For example,  convert blank grades to null.</a:t>
            </a:r>
          </a:p>
          <a:p>
            <a:pPr>
              <a:lnSpc>
                <a:spcPct val="90000"/>
              </a:lnSpc>
              <a:buFont typeface="Monotype Sorts" charset="2"/>
              <a:buNone/>
            </a:pPr>
            <a:r>
              <a:rPr lang="en-US" altLang="en-US" sz="600" dirty="0"/>
              <a:t> </a:t>
            </a:r>
          </a:p>
          <a:p>
            <a:pPr>
              <a:lnSpc>
                <a:spcPct val="80000"/>
              </a:lnSpc>
              <a:buFont typeface="Monotype Sorts" charset="2"/>
              <a:buNone/>
            </a:pPr>
            <a:r>
              <a:rPr lang="en-US" altLang="en-US" b="1" dirty="0"/>
              <a:t>		create trigger </a:t>
            </a:r>
            <a:r>
              <a:rPr lang="en-US" altLang="en-US" i="1" dirty="0" err="1"/>
              <a:t>setnull_trigger</a:t>
            </a:r>
            <a:r>
              <a:rPr lang="en-US" altLang="en-US" i="1" dirty="0"/>
              <a:t> </a:t>
            </a:r>
            <a:r>
              <a:rPr lang="en-US" altLang="en-US" b="1" dirty="0"/>
              <a:t>before update of </a:t>
            </a:r>
            <a:r>
              <a:rPr lang="en-US" altLang="en-US" i="1" dirty="0"/>
              <a:t>takes</a:t>
            </a:r>
            <a:br>
              <a:rPr lang="en-US" altLang="en-US" i="1" dirty="0"/>
            </a:br>
            <a:r>
              <a:rPr lang="en-US" altLang="en-US" b="1" dirty="0"/>
              <a:t>	referencing new row as </a:t>
            </a:r>
            <a:r>
              <a:rPr lang="en-US" altLang="en-US" i="1" dirty="0" err="1"/>
              <a:t>nrow</a:t>
            </a:r>
            <a:br>
              <a:rPr lang="en-US" altLang="en-US" i="1" dirty="0"/>
            </a:br>
            <a:r>
              <a:rPr lang="en-US" altLang="en-US" b="1" dirty="0"/>
              <a:t>	for each row</a:t>
            </a:r>
            <a:br>
              <a:rPr lang="en-US" altLang="en-US" b="1" dirty="0"/>
            </a:br>
            <a:r>
              <a:rPr lang="en-US" altLang="en-US" b="1" dirty="0"/>
              <a:t>	      when (</a:t>
            </a:r>
            <a:r>
              <a:rPr lang="en-US" altLang="en-US" i="1" dirty="0" err="1"/>
              <a:t>nrow.grade</a:t>
            </a:r>
            <a:r>
              <a:rPr lang="en-US" altLang="en-US" dirty="0"/>
              <a:t> = </a:t>
            </a:r>
            <a:r>
              <a:rPr lang="en-US" altLang="ja-JP" dirty="0"/>
              <a:t>' ')</a:t>
            </a:r>
            <a:br>
              <a:rPr lang="en-US" altLang="ja-JP" dirty="0"/>
            </a:br>
            <a:r>
              <a:rPr lang="en-US" altLang="ja-JP" dirty="0"/>
              <a:t>               </a:t>
            </a:r>
            <a:r>
              <a:rPr lang="en-US" altLang="ja-JP" b="1" dirty="0"/>
              <a:t>begin atomic</a:t>
            </a:r>
            <a:br>
              <a:rPr lang="en-US" altLang="ja-JP" i="1" dirty="0"/>
            </a:br>
            <a:r>
              <a:rPr lang="en-US" altLang="ja-JP" b="1" dirty="0"/>
              <a:t>	          set </a:t>
            </a:r>
            <a:r>
              <a:rPr lang="en-US" altLang="ja-JP" i="1" dirty="0" err="1"/>
              <a:t>nrow.grade</a:t>
            </a:r>
            <a:r>
              <a:rPr lang="en-US" altLang="ja-JP" i="1" dirty="0"/>
              <a:t> </a:t>
            </a:r>
            <a:r>
              <a:rPr lang="en-US" altLang="ja-JP" dirty="0"/>
              <a:t>= </a:t>
            </a:r>
            <a:r>
              <a:rPr lang="en-US" altLang="ja-JP" b="1" dirty="0"/>
              <a:t>null;</a:t>
            </a:r>
            <a:br>
              <a:rPr lang="en-US" altLang="ja-JP" b="1" dirty="0"/>
            </a:br>
            <a:r>
              <a:rPr lang="en-US" altLang="ja-JP" b="1" dirty="0"/>
              <a:t>         end;</a:t>
            </a:r>
          </a:p>
          <a:p>
            <a:pPr indent="-274320"/>
            <a:endParaRPr lang="en-US" altLang="en-US" dirty="0"/>
          </a:p>
        </p:txBody>
      </p:sp>
    </p:spTree>
    <p:extLst>
      <p:ext uri="{BB962C8B-B14F-4D97-AF65-F5344CB8AC3E}">
        <p14:creationId xmlns:p14="http://schemas.microsoft.com/office/powerpoint/2010/main" val="2746791837"/>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Constraints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93522B5B-C19D-7041-A7FB-D932C9FDA905}"/>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 COMS W4111_002_2021_1: Lecture 5: Advanced SQL and Projects</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41465343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799035" y="88106"/>
            <a:ext cx="6057900" cy="457200"/>
          </a:xfrm>
        </p:spPr>
        <p:txBody>
          <a:bodyPr/>
          <a:lstStyle/>
          <a:p>
            <a:r>
              <a:rPr lang="en-US" altLang="en-US">
                <a:effectLst/>
              </a:rPr>
              <a:t>Trigger to Maintain credits_earned value</a:t>
            </a:r>
          </a:p>
        </p:txBody>
      </p:sp>
      <p:sp>
        <p:nvSpPr>
          <p:cNvPr id="50179" name="Rectangle 3"/>
          <p:cNvSpPr>
            <a:spLocks noGrp="1" noChangeArrowheads="1"/>
          </p:cNvSpPr>
          <p:nvPr>
            <p:ph type="body" idx="1"/>
          </p:nvPr>
        </p:nvSpPr>
        <p:spPr>
          <a:xfrm>
            <a:off x="1728926" y="820342"/>
            <a:ext cx="5992278" cy="3677840"/>
          </a:xfrm>
        </p:spPr>
        <p:txBody>
          <a:bodyPr/>
          <a:lstStyle/>
          <a:p>
            <a:r>
              <a:rPr lang="en-US" altLang="en-US" b="1" dirty="0"/>
              <a:t>create trigger </a:t>
            </a:r>
            <a:r>
              <a:rPr lang="en-US" altLang="en-US" i="1" dirty="0" err="1"/>
              <a:t>credits_earned</a:t>
            </a:r>
            <a:r>
              <a:rPr lang="en-US" altLang="en-US" i="1" dirty="0"/>
              <a:t> </a:t>
            </a:r>
            <a:r>
              <a:rPr lang="en-US" altLang="en-US" b="1" dirty="0"/>
              <a:t>after update of </a:t>
            </a:r>
            <a:r>
              <a:rPr lang="en-US" altLang="en-US" i="1" dirty="0"/>
              <a:t>takes </a:t>
            </a:r>
            <a:r>
              <a:rPr lang="en-US" altLang="en-US" b="1" dirty="0"/>
              <a:t>on </a:t>
            </a:r>
            <a:r>
              <a:rPr lang="en-US" altLang="en-US" dirty="0"/>
              <a:t>(</a:t>
            </a:r>
            <a:r>
              <a:rPr lang="en-US" altLang="en-US" i="1" dirty="0"/>
              <a:t>grade</a:t>
            </a:r>
            <a:r>
              <a:rPr lang="en-US" altLang="en-US" dirty="0"/>
              <a:t>)</a:t>
            </a:r>
            <a:br>
              <a:rPr lang="en-US" altLang="en-US" dirty="0"/>
            </a:br>
            <a:r>
              <a:rPr lang="en-US" altLang="en-US" b="1" dirty="0"/>
              <a:t>referencing new row as </a:t>
            </a:r>
            <a:r>
              <a:rPr lang="en-US" altLang="en-US" i="1" dirty="0" err="1"/>
              <a:t>nrow</a:t>
            </a:r>
            <a:br>
              <a:rPr lang="en-US" altLang="en-US" i="1" dirty="0"/>
            </a:br>
            <a:r>
              <a:rPr lang="en-US" altLang="en-US" b="1" dirty="0"/>
              <a:t>referencing old row as </a:t>
            </a:r>
            <a:r>
              <a:rPr lang="en-US" altLang="en-US" i="1" dirty="0" err="1"/>
              <a:t>orow</a:t>
            </a:r>
            <a:br>
              <a:rPr lang="en-US" altLang="en-US" i="1" dirty="0"/>
            </a:br>
            <a:r>
              <a:rPr lang="en-US" altLang="en-US" b="1" dirty="0"/>
              <a:t>for each row</a:t>
            </a:r>
            <a:br>
              <a:rPr lang="en-US" altLang="en-US" b="1" dirty="0"/>
            </a:br>
            <a:r>
              <a:rPr lang="en-US" altLang="en-US" b="1" dirty="0"/>
              <a:t>when </a:t>
            </a:r>
            <a:r>
              <a:rPr lang="en-US" altLang="en-US" i="1" dirty="0" err="1"/>
              <a:t>nrow.grade</a:t>
            </a:r>
            <a:r>
              <a:rPr lang="en-US" altLang="en-US" i="1" dirty="0"/>
              <a:t> </a:t>
            </a:r>
            <a:r>
              <a:rPr lang="en-US" altLang="en-US" dirty="0"/>
              <a:t>&lt;&gt; 'F' </a:t>
            </a:r>
            <a:r>
              <a:rPr lang="en-US" altLang="en-US" b="1" dirty="0"/>
              <a:t>and </a:t>
            </a:r>
            <a:r>
              <a:rPr lang="en-US" altLang="en-US" i="1" dirty="0" err="1"/>
              <a:t>nrow.grade</a:t>
            </a:r>
            <a:r>
              <a:rPr lang="en-US" altLang="en-US" i="1" dirty="0"/>
              <a:t> </a:t>
            </a:r>
            <a:r>
              <a:rPr lang="en-US" altLang="en-US" b="1" dirty="0"/>
              <a:t>is not null</a:t>
            </a:r>
            <a:br>
              <a:rPr lang="en-US" altLang="en-US" b="1" dirty="0"/>
            </a:br>
            <a:r>
              <a:rPr lang="en-US" altLang="en-US" b="1" dirty="0"/>
              <a:t>    and </a:t>
            </a:r>
            <a:r>
              <a:rPr lang="en-US" altLang="en-US" dirty="0"/>
              <a:t>(</a:t>
            </a:r>
            <a:r>
              <a:rPr lang="en-US" altLang="en-US" i="1" dirty="0" err="1"/>
              <a:t>orow.grade</a:t>
            </a:r>
            <a:r>
              <a:rPr lang="en-US" altLang="en-US" i="1" dirty="0"/>
              <a:t> </a:t>
            </a:r>
            <a:r>
              <a:rPr lang="en-US" altLang="en-US" dirty="0"/>
              <a:t>= 'F' </a:t>
            </a:r>
            <a:r>
              <a:rPr lang="en-US" altLang="en-US" b="1" dirty="0"/>
              <a:t>or </a:t>
            </a:r>
            <a:r>
              <a:rPr lang="en-US" altLang="en-US" i="1" dirty="0" err="1"/>
              <a:t>orow.grade</a:t>
            </a:r>
            <a:r>
              <a:rPr lang="en-US" altLang="en-US" i="1" dirty="0"/>
              <a:t> </a:t>
            </a:r>
            <a:r>
              <a:rPr lang="en-US" altLang="en-US" b="1" dirty="0"/>
              <a:t>is null</a:t>
            </a:r>
            <a:r>
              <a:rPr lang="en-US" altLang="en-US" dirty="0"/>
              <a:t>)</a:t>
            </a:r>
            <a:br>
              <a:rPr lang="en-US" altLang="en-US" dirty="0"/>
            </a:br>
            <a:r>
              <a:rPr lang="en-US" altLang="en-US" b="1" dirty="0"/>
              <a:t>begin atomic</a:t>
            </a:r>
            <a:br>
              <a:rPr lang="en-US" altLang="en-US" b="1" dirty="0"/>
            </a:br>
            <a:r>
              <a:rPr lang="en-US" altLang="en-US" b="1" dirty="0"/>
              <a:t>     update </a:t>
            </a:r>
            <a:r>
              <a:rPr lang="en-US" altLang="en-US" i="1" dirty="0"/>
              <a:t>student</a:t>
            </a:r>
            <a:br>
              <a:rPr lang="en-US" altLang="en-US" i="1" dirty="0"/>
            </a:br>
            <a:r>
              <a:rPr lang="en-US" altLang="en-US" i="1" dirty="0"/>
              <a:t>     </a:t>
            </a:r>
            <a:r>
              <a:rPr lang="en-US" altLang="en-US" b="1" dirty="0"/>
              <a:t>set </a:t>
            </a:r>
            <a:r>
              <a:rPr lang="en-US" altLang="en-US" i="1" dirty="0" err="1"/>
              <a:t>tot_cred</a:t>
            </a:r>
            <a:r>
              <a:rPr lang="en-US" altLang="en-US" dirty="0"/>
              <a:t>= </a:t>
            </a:r>
            <a:r>
              <a:rPr lang="en-US" altLang="en-US" i="1" dirty="0" err="1"/>
              <a:t>tot_cred</a:t>
            </a:r>
            <a:r>
              <a:rPr lang="en-US" altLang="en-US" i="1" dirty="0"/>
              <a:t> </a:t>
            </a:r>
            <a:r>
              <a:rPr lang="en-US" altLang="en-US" dirty="0"/>
              <a:t>+ </a:t>
            </a:r>
            <a:br>
              <a:rPr lang="en-US" altLang="en-US" dirty="0"/>
            </a:br>
            <a:r>
              <a:rPr lang="en-US" altLang="en-US" dirty="0"/>
              <a:t>           (</a:t>
            </a:r>
            <a:r>
              <a:rPr lang="en-US" altLang="en-US" b="1" dirty="0"/>
              <a:t>select </a:t>
            </a:r>
            <a:r>
              <a:rPr lang="en-US" altLang="en-US" i="1" dirty="0"/>
              <a:t>credits</a:t>
            </a:r>
            <a:br>
              <a:rPr lang="en-US" altLang="en-US" i="1" dirty="0"/>
            </a:br>
            <a:r>
              <a:rPr lang="en-US" altLang="en-US" i="1" dirty="0"/>
              <a:t>            </a:t>
            </a:r>
            <a:r>
              <a:rPr lang="en-US" altLang="en-US" b="1" dirty="0"/>
              <a:t>from </a:t>
            </a:r>
            <a:r>
              <a:rPr lang="en-US" altLang="en-US" i="1" dirty="0"/>
              <a:t>course</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dirty="0"/>
              <a:t>= </a:t>
            </a:r>
            <a:r>
              <a:rPr lang="en-US" altLang="en-US" i="1" dirty="0" err="1"/>
              <a:t>nrow.course_id</a:t>
            </a:r>
            <a:r>
              <a:rPr lang="en-US" altLang="en-US" dirty="0"/>
              <a:t>)</a:t>
            </a:r>
            <a:br>
              <a:rPr lang="en-US" altLang="en-US" dirty="0"/>
            </a:br>
            <a:r>
              <a:rPr lang="en-US" altLang="en-US" dirty="0"/>
              <a:t>     </a:t>
            </a:r>
            <a:r>
              <a:rPr lang="en-US" altLang="en-US" b="1" dirty="0"/>
              <a:t>where </a:t>
            </a:r>
            <a:r>
              <a:rPr lang="en-US" altLang="en-US" i="1" dirty="0"/>
              <a:t>student.id </a:t>
            </a:r>
            <a:r>
              <a:rPr lang="en-US" altLang="en-US" dirty="0"/>
              <a:t>= </a:t>
            </a:r>
            <a:r>
              <a:rPr lang="en-US" altLang="en-US" i="1" dirty="0"/>
              <a:t>nrow.id</a:t>
            </a:r>
            <a:r>
              <a:rPr lang="en-US" altLang="en-US" dirty="0"/>
              <a:t>;</a:t>
            </a:r>
            <a:br>
              <a:rPr lang="en-US" altLang="en-US" dirty="0"/>
            </a:br>
            <a:r>
              <a:rPr lang="en-US" altLang="en-US" b="1" dirty="0"/>
              <a:t>end</a:t>
            </a:r>
            <a:r>
              <a:rPr lang="en-US" altLang="en-US" dirty="0"/>
              <a:t>;</a:t>
            </a:r>
          </a:p>
        </p:txBody>
      </p:sp>
    </p:spTree>
    <p:extLst>
      <p:ext uri="{BB962C8B-B14F-4D97-AF65-F5344CB8AC3E}">
        <p14:creationId xmlns:p14="http://schemas.microsoft.com/office/powerpoint/2010/main" val="39038273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Statement Level Triggers</a:t>
            </a:r>
          </a:p>
        </p:txBody>
      </p:sp>
      <p:sp>
        <p:nvSpPr>
          <p:cNvPr id="51203" name="Rectangle 3"/>
          <p:cNvSpPr>
            <a:spLocks noGrp="1" noChangeArrowheads="1"/>
          </p:cNvSpPr>
          <p:nvPr>
            <p:ph type="body" idx="1"/>
          </p:nvPr>
        </p:nvSpPr>
        <p:spPr>
          <a:xfrm>
            <a:off x="1719263" y="895350"/>
            <a:ext cx="5769052" cy="3677841"/>
          </a:xfrm>
        </p:spPr>
        <p:txBody>
          <a:bodyPr/>
          <a:lstStyle/>
          <a:p>
            <a:r>
              <a:rPr lang="en-US" altLang="en-US" dirty="0"/>
              <a:t>Instead of executing a separate action for each affected row, a single action can be executed for all rows affected by a transaction</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for each statement      </a:t>
            </a:r>
            <a:r>
              <a:rPr lang="en-US" altLang="en-US" dirty="0">
                <a:ea typeface="ＭＳ Ｐゴシック" panose="020B0600070205080204" pitchFamily="34" charset="-128"/>
              </a:rPr>
              <a:t>instead of    </a:t>
            </a:r>
            <a:r>
              <a:rPr lang="en-US" altLang="en-US" b="1" dirty="0">
                <a:ea typeface="ＭＳ Ｐゴシック" panose="020B0600070205080204" pitchFamily="34" charset="-128"/>
              </a:rPr>
              <a:t>for each row</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referencing old table</a:t>
            </a:r>
            <a:r>
              <a:rPr lang="en-US" altLang="en-US" dirty="0">
                <a:ea typeface="ＭＳ Ｐゴシック" panose="020B0600070205080204" pitchFamily="34" charset="-128"/>
              </a:rPr>
              <a:t>   or   </a:t>
            </a:r>
            <a:r>
              <a:rPr lang="en-US" altLang="en-US" b="1" dirty="0">
                <a:ea typeface="ＭＳ Ｐゴシック" panose="020B0600070205080204" pitchFamily="34" charset="-128"/>
              </a:rPr>
              <a:t>referencing new table</a:t>
            </a:r>
            <a:r>
              <a:rPr lang="en-US" altLang="en-US" dirty="0">
                <a:ea typeface="ＭＳ Ｐゴシック" panose="020B0600070205080204" pitchFamily="34" charset="-128"/>
              </a:rPr>
              <a:t>   to refer to temporary tables  (called </a:t>
            </a:r>
            <a:r>
              <a:rPr lang="en-US" altLang="en-US" b="1" i="1" dirty="0">
                <a:solidFill>
                  <a:srgbClr val="002060"/>
                </a:solidFill>
                <a:ea typeface="ＭＳ Ｐゴシック" panose="020B0600070205080204" pitchFamily="34" charset="-128"/>
              </a:rPr>
              <a:t>transition tables</a:t>
            </a:r>
            <a:r>
              <a:rPr lang="en-US" altLang="en-US" dirty="0">
                <a:ea typeface="ＭＳ Ｐゴシック" panose="020B0600070205080204" pitchFamily="34" charset="-128"/>
              </a:rPr>
              <a:t>) containing the affected rows</a:t>
            </a:r>
          </a:p>
          <a:p>
            <a:pPr lvl="1"/>
            <a:r>
              <a:rPr lang="en-US" altLang="en-US" dirty="0">
                <a:ea typeface="ＭＳ Ｐゴシック" panose="020B0600070205080204" pitchFamily="34" charset="-128"/>
              </a:rPr>
              <a:t>Can be more efficient when dealing with SQL statements that update a large number of rows</a:t>
            </a:r>
          </a:p>
          <a:p>
            <a:endParaRPr lang="en-US" altLang="en-US" dirty="0"/>
          </a:p>
        </p:txBody>
      </p:sp>
    </p:spTree>
    <p:extLst>
      <p:ext uri="{BB962C8B-B14F-4D97-AF65-F5344CB8AC3E}">
        <p14:creationId xmlns:p14="http://schemas.microsoft.com/office/powerpoint/2010/main" val="689446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a:t>
            </a:r>
          </a:p>
        </p:txBody>
      </p:sp>
      <p:sp>
        <p:nvSpPr>
          <p:cNvPr id="52227" name="Rectangle 3"/>
          <p:cNvSpPr>
            <a:spLocks noGrp="1" noChangeArrowheads="1"/>
          </p:cNvSpPr>
          <p:nvPr>
            <p:ph type="body" idx="1"/>
          </p:nvPr>
        </p:nvSpPr>
        <p:spPr>
          <a:xfrm>
            <a:off x="1719263" y="859813"/>
            <a:ext cx="5729102" cy="3428102"/>
          </a:xfrm>
        </p:spPr>
        <p:txBody>
          <a:bodyPr/>
          <a:lstStyle/>
          <a:p>
            <a:r>
              <a:rPr lang="en-US" altLang="en-US" dirty="0"/>
              <a:t>Triggers were used earlier for tasks such as </a:t>
            </a:r>
          </a:p>
          <a:p>
            <a:pPr lvl="1"/>
            <a:r>
              <a:rPr lang="en-US" altLang="en-US" dirty="0">
                <a:ea typeface="ＭＳ Ｐゴシック" panose="020B0600070205080204" pitchFamily="34" charset="-128"/>
              </a:rPr>
              <a:t>Maintaining summary data (e.g., total salary of each department)</a:t>
            </a:r>
          </a:p>
          <a:p>
            <a:pPr lvl="1"/>
            <a:r>
              <a:rPr lang="en-US" altLang="en-US" dirty="0">
                <a:ea typeface="ＭＳ Ｐゴシック" panose="020B0600070205080204" pitchFamily="34" charset="-128"/>
              </a:rPr>
              <a:t>Replicating databases by recording changes to special relations (called </a:t>
            </a:r>
            <a:r>
              <a:rPr lang="en-US" altLang="en-US" b="1" dirty="0">
                <a:solidFill>
                  <a:srgbClr val="002060"/>
                </a:solidFill>
                <a:ea typeface="ＭＳ Ｐゴシック" panose="020B0600070205080204" pitchFamily="34" charset="-128"/>
              </a:rPr>
              <a:t>change</a:t>
            </a:r>
            <a:r>
              <a:rPr lang="en-US" altLang="en-US" dirty="0">
                <a:ea typeface="ＭＳ Ｐゴシック" panose="020B0600070205080204" pitchFamily="34" charset="-128"/>
              </a:rPr>
              <a:t> or </a:t>
            </a:r>
            <a:r>
              <a:rPr lang="en-US" altLang="en-US" b="1" dirty="0">
                <a:solidFill>
                  <a:srgbClr val="002060"/>
                </a:solidFill>
                <a:ea typeface="ＭＳ Ｐゴシック" panose="020B0600070205080204" pitchFamily="34" charset="-128"/>
              </a:rPr>
              <a:t>delta</a:t>
            </a:r>
            <a:r>
              <a:rPr lang="en-US" altLang="en-US" dirty="0">
                <a:ea typeface="ＭＳ Ｐゴシック" panose="020B0600070205080204" pitchFamily="34" charset="-128"/>
              </a:rPr>
              <a:t> relations) and having a separate process that applies the changes over to a replica </a:t>
            </a:r>
          </a:p>
          <a:p>
            <a:r>
              <a:rPr lang="en-US" altLang="en-US" dirty="0"/>
              <a:t>There are better ways of doing these now:</a:t>
            </a:r>
          </a:p>
          <a:p>
            <a:pPr lvl="1"/>
            <a:r>
              <a:rPr lang="en-US" altLang="en-US" dirty="0">
                <a:ea typeface="ＭＳ Ｐゴシック" panose="020B0600070205080204" pitchFamily="34" charset="-128"/>
              </a:rPr>
              <a:t>Databases today provide built in materialized view facilities to maintain summary data</a:t>
            </a:r>
          </a:p>
          <a:p>
            <a:pPr lvl="1"/>
            <a:r>
              <a:rPr lang="en-US" altLang="en-US" dirty="0">
                <a:ea typeface="ＭＳ Ｐゴシック" panose="020B0600070205080204" pitchFamily="34" charset="-128"/>
              </a:rPr>
              <a:t>Databases provide built-in support for replication</a:t>
            </a:r>
          </a:p>
          <a:p>
            <a:r>
              <a:rPr lang="en-US" altLang="en-US" dirty="0"/>
              <a:t>Encapsulation facilities can be used instead of triggers in many cases</a:t>
            </a:r>
          </a:p>
          <a:p>
            <a:pPr lvl="1"/>
            <a:r>
              <a:rPr lang="en-US" altLang="en-US" dirty="0">
                <a:ea typeface="ＭＳ Ｐゴシック" panose="020B0600070205080204" pitchFamily="34" charset="-128"/>
              </a:rPr>
              <a:t>Define methods to update fields</a:t>
            </a:r>
          </a:p>
          <a:p>
            <a:pPr lvl="1"/>
            <a:r>
              <a:rPr lang="en-US" altLang="en-US" dirty="0">
                <a:ea typeface="ＭＳ Ｐゴシック" panose="020B0600070205080204" pitchFamily="34" charset="-128"/>
              </a:rPr>
              <a:t>Carry out actions as part of the update methods instead of </a:t>
            </a:r>
            <a:br>
              <a:rPr lang="en-US" altLang="en-US" dirty="0">
                <a:ea typeface="ＭＳ Ｐゴシック" panose="020B0600070205080204" pitchFamily="34" charset="-128"/>
              </a:rPr>
            </a:br>
            <a:r>
              <a:rPr lang="en-US" altLang="en-US" dirty="0">
                <a:ea typeface="ＭＳ Ｐゴシック" panose="020B0600070205080204" pitchFamily="34" charset="-128"/>
              </a:rPr>
              <a:t>through a trigger </a:t>
            </a:r>
          </a:p>
        </p:txBody>
      </p:sp>
    </p:spTree>
    <p:extLst>
      <p:ext uri="{BB962C8B-B14F-4D97-AF65-F5344CB8AC3E}">
        <p14:creationId xmlns:p14="http://schemas.microsoft.com/office/powerpoint/2010/main" val="10301173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 (Cont.)</a:t>
            </a:r>
          </a:p>
        </p:txBody>
      </p:sp>
      <p:sp>
        <p:nvSpPr>
          <p:cNvPr id="53251" name="Rectangle 3"/>
          <p:cNvSpPr>
            <a:spLocks noGrp="1" noChangeArrowheads="1"/>
          </p:cNvSpPr>
          <p:nvPr>
            <p:ph type="body" idx="1"/>
          </p:nvPr>
        </p:nvSpPr>
        <p:spPr>
          <a:xfrm>
            <a:off x="1719263" y="885825"/>
            <a:ext cx="5695811" cy="3967163"/>
          </a:xfrm>
        </p:spPr>
        <p:txBody>
          <a:bodyPr/>
          <a:lstStyle/>
          <a:p>
            <a:pPr>
              <a:lnSpc>
                <a:spcPct val="80000"/>
              </a:lnSpc>
            </a:pPr>
            <a:r>
              <a:rPr lang="en-US" altLang="en-US" dirty="0"/>
              <a:t>Risk of unintended execution of triggers, for example, when</a:t>
            </a:r>
          </a:p>
          <a:p>
            <a:pPr lvl="1">
              <a:lnSpc>
                <a:spcPct val="80000"/>
              </a:lnSpc>
            </a:pPr>
            <a:r>
              <a:rPr lang="en-US" altLang="en-US" dirty="0">
                <a:ea typeface="ＭＳ Ｐゴシック" panose="020B0600070205080204" pitchFamily="34" charset="-128"/>
              </a:rPr>
              <a:t>Loading data from a backup copy</a:t>
            </a:r>
          </a:p>
          <a:p>
            <a:pPr lvl="1">
              <a:lnSpc>
                <a:spcPct val="80000"/>
              </a:lnSpc>
            </a:pPr>
            <a:r>
              <a:rPr lang="en-US" altLang="en-US" dirty="0">
                <a:ea typeface="ＭＳ Ｐゴシック" panose="020B0600070205080204" pitchFamily="34" charset="-128"/>
              </a:rPr>
              <a:t>Replicating updates at a remote site</a:t>
            </a:r>
          </a:p>
          <a:p>
            <a:pPr lvl="1">
              <a:lnSpc>
                <a:spcPct val="80000"/>
              </a:lnSpc>
            </a:pPr>
            <a:r>
              <a:rPr lang="en-US" altLang="en-US" dirty="0">
                <a:ea typeface="ＭＳ Ｐゴシック" panose="020B0600070205080204" pitchFamily="34" charset="-128"/>
              </a:rPr>
              <a:t>Trigger execution can be disabled before such actions.</a:t>
            </a:r>
          </a:p>
          <a:p>
            <a:pPr>
              <a:lnSpc>
                <a:spcPct val="80000"/>
              </a:lnSpc>
            </a:pPr>
            <a:r>
              <a:rPr lang="en-US" altLang="en-US" dirty="0"/>
              <a:t>Other risks with triggers:</a:t>
            </a:r>
          </a:p>
          <a:p>
            <a:pPr lvl="1">
              <a:lnSpc>
                <a:spcPct val="80000"/>
              </a:lnSpc>
            </a:pPr>
            <a:r>
              <a:rPr lang="en-US" altLang="en-US" dirty="0">
                <a:ea typeface="ＭＳ Ｐゴシック" panose="020B0600070205080204" pitchFamily="34" charset="-128"/>
              </a:rPr>
              <a:t>Error leading to failure of critical transactions that set off the trigger</a:t>
            </a:r>
          </a:p>
          <a:p>
            <a:pPr lvl="1">
              <a:lnSpc>
                <a:spcPct val="80000"/>
              </a:lnSpc>
            </a:pPr>
            <a:r>
              <a:rPr lang="en-US" altLang="en-US" dirty="0">
                <a:ea typeface="ＭＳ Ｐゴシック" panose="020B0600070205080204" pitchFamily="34" charset="-128"/>
              </a:rPr>
              <a:t>Cascading execution</a:t>
            </a:r>
          </a:p>
        </p:txBody>
      </p:sp>
    </p:spTree>
    <p:extLst>
      <p:ext uri="{BB962C8B-B14F-4D97-AF65-F5344CB8AC3E}">
        <p14:creationId xmlns:p14="http://schemas.microsoft.com/office/powerpoint/2010/main" val="3746030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Summary</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000881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a:t>
            </a:r>
          </a:p>
        </p:txBody>
      </p:sp>
      <p:pic>
        <p:nvPicPr>
          <p:cNvPr id="4" name="Picture 3">
            <a:extLst>
              <a:ext uri="{FF2B5EF4-FFF2-40B4-BE49-F238E27FC236}">
                <a16:creationId xmlns:a16="http://schemas.microsoft.com/office/drawing/2014/main" id="{B72914F6-6AB2-F542-95BF-5A849838DBF9}"/>
              </a:ext>
            </a:extLst>
          </p:cNvPr>
          <p:cNvPicPr>
            <a:picLocks noChangeAspect="1"/>
          </p:cNvPicPr>
          <p:nvPr/>
        </p:nvPicPr>
        <p:blipFill>
          <a:blip r:embed="rId2"/>
          <a:stretch>
            <a:fillRect/>
          </a:stretch>
        </p:blipFill>
        <p:spPr>
          <a:xfrm>
            <a:off x="495024" y="514350"/>
            <a:ext cx="7353575" cy="4145370"/>
          </a:xfrm>
          <a:prstGeom prst="rect">
            <a:avLst/>
          </a:prstGeom>
        </p:spPr>
      </p:pic>
    </p:spTree>
    <p:extLst>
      <p:ext uri="{BB962C8B-B14F-4D97-AF65-F5344CB8AC3E}">
        <p14:creationId xmlns:p14="http://schemas.microsoft.com/office/powerpoint/2010/main" val="30308831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CE90646-9D13-3443-B78D-C693705946CF}"/>
              </a:ext>
            </a:extLst>
          </p:cNvPr>
          <p:cNvSpPr>
            <a:spLocks noGrp="1"/>
          </p:cNvSpPr>
          <p:nvPr>
            <p:ph idx="1"/>
          </p:nvPr>
        </p:nvSpPr>
        <p:spPr>
          <a:xfrm>
            <a:off x="152400" y="3554594"/>
            <a:ext cx="8839200" cy="1074556"/>
          </a:xfrm>
        </p:spPr>
        <p:txBody>
          <a:bodyPr/>
          <a:lstStyle/>
          <a:p>
            <a:pPr marL="0" indent="0">
              <a:buNone/>
            </a:pPr>
            <a:r>
              <a:rPr lang="en-US" sz="1600" dirty="0"/>
              <a:t>A </a:t>
            </a:r>
            <a:r>
              <a:rPr lang="en-US" sz="1600" i="1" dirty="0"/>
              <a:t>trigger</a:t>
            </a:r>
            <a:r>
              <a:rPr lang="en-US" sz="1600" dirty="0"/>
              <a:t> has capabilities like a procedure, except ...</a:t>
            </a:r>
          </a:p>
          <a:p>
            <a:pPr marL="685800" lvl="1"/>
            <a:r>
              <a:rPr lang="en-US" sz="1400" dirty="0"/>
              <a:t>You do not call it. The DB engine calls it before or after an INSERT, UPDATE, DELETE.</a:t>
            </a:r>
          </a:p>
          <a:p>
            <a:pPr marL="685800" lvl="1"/>
            <a:r>
              <a:rPr lang="en-US" sz="1400" dirty="0"/>
              <a:t>The inputs are the list of incoming new, modified rows.</a:t>
            </a:r>
          </a:p>
          <a:p>
            <a:pPr marL="685800" lvl="1"/>
            <a:r>
              <a:rPr lang="en-US" sz="1400" dirty="0"/>
              <a:t>The outputs are the modified versions of the new or modified rows.</a:t>
            </a:r>
          </a:p>
        </p:txBody>
      </p:sp>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 – Some Details</a:t>
            </a:r>
          </a:p>
        </p:txBody>
      </p:sp>
      <p:pic>
        <p:nvPicPr>
          <p:cNvPr id="2" name="Picture 1">
            <a:extLst>
              <a:ext uri="{FF2B5EF4-FFF2-40B4-BE49-F238E27FC236}">
                <a16:creationId xmlns:a16="http://schemas.microsoft.com/office/drawing/2014/main" id="{E76C8346-FE46-C742-8E1E-B8934F4F2768}"/>
              </a:ext>
            </a:extLst>
          </p:cNvPr>
          <p:cNvPicPr>
            <a:picLocks noChangeAspect="1"/>
          </p:cNvPicPr>
          <p:nvPr/>
        </p:nvPicPr>
        <p:blipFill>
          <a:blip r:embed="rId2"/>
          <a:stretch>
            <a:fillRect/>
          </a:stretch>
        </p:blipFill>
        <p:spPr>
          <a:xfrm>
            <a:off x="838200" y="444319"/>
            <a:ext cx="6781800" cy="3110274"/>
          </a:xfrm>
          <a:prstGeom prst="rect">
            <a:avLst/>
          </a:prstGeom>
        </p:spPr>
      </p:pic>
    </p:spTree>
    <p:extLst>
      <p:ext uri="{BB962C8B-B14F-4D97-AF65-F5344CB8AC3E}">
        <p14:creationId xmlns:p14="http://schemas.microsoft.com/office/powerpoint/2010/main" val="33246656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Complex Example</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Columbia Courses, Sections, Enrollments </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(Part I – Students and Faculty)</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577582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IsA</a:t>
            </a: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 Inheritance, Generalization, Specialization</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942787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C6D00-3BC2-7D4B-8A9B-DA2146AD0039}"/>
              </a:ext>
            </a:extLst>
          </p:cNvPr>
          <p:cNvSpPr>
            <a:spLocks noGrp="1"/>
          </p:cNvSpPr>
          <p:nvPr>
            <p:ph idx="1"/>
          </p:nvPr>
        </p:nvSpPr>
        <p:spPr/>
        <p:txBody>
          <a:bodyPr/>
          <a:lstStyle/>
          <a:p>
            <a:r>
              <a:rPr lang="en-US" sz="1600" dirty="0"/>
              <a:t>We modelled </a:t>
            </a:r>
            <a:r>
              <a:rPr lang="en-US" sz="1600" i="1" dirty="0"/>
              <a:t>course.</a:t>
            </a:r>
          </a:p>
          <a:p>
            <a:r>
              <a:rPr lang="en-US" sz="1600" dirty="0"/>
              <a:t>To </a:t>
            </a:r>
            <a:r>
              <a:rPr lang="en-US" sz="1600" i="1" dirty="0"/>
              <a:t>enroll</a:t>
            </a:r>
            <a:r>
              <a:rPr lang="en-US" sz="1600" dirty="0"/>
              <a:t> students in courses, we need ...</a:t>
            </a:r>
          </a:p>
          <a:p>
            <a:pPr lvl="1"/>
            <a:r>
              <a:rPr lang="en-US" sz="1400" dirty="0"/>
              <a:t>Sections</a:t>
            </a:r>
          </a:p>
          <a:p>
            <a:pPr lvl="1"/>
            <a:r>
              <a:rPr lang="en-US" sz="1400" dirty="0"/>
              <a:t>Faculty</a:t>
            </a:r>
          </a:p>
          <a:p>
            <a:pPr lvl="1"/>
            <a:r>
              <a:rPr lang="en-US" sz="1400" dirty="0"/>
              <a:t>Students</a:t>
            </a:r>
          </a:p>
          <a:p>
            <a:r>
              <a:rPr lang="en-US" sz="1600" dirty="0"/>
              <a:t>Let’s focus on the “people aspect.” We have</a:t>
            </a:r>
          </a:p>
          <a:p>
            <a:pPr lvl="1"/>
            <a:r>
              <a:rPr lang="en-US" sz="1400" dirty="0"/>
              <a:t>People</a:t>
            </a:r>
          </a:p>
          <a:p>
            <a:pPr lvl="1"/>
            <a:r>
              <a:rPr lang="en-US" sz="1400" dirty="0"/>
              <a:t>A </a:t>
            </a:r>
            <a:r>
              <a:rPr lang="en-US" sz="1400" i="1" dirty="0"/>
              <a:t>Faculty</a:t>
            </a:r>
            <a:r>
              <a:rPr lang="en-US" sz="1400" dirty="0"/>
              <a:t> </a:t>
            </a:r>
            <a:r>
              <a:rPr lang="en-US" sz="1400" b="1" dirty="0"/>
              <a:t>is a </a:t>
            </a:r>
            <a:r>
              <a:rPr lang="en-US" sz="1400" i="1" dirty="0"/>
              <a:t>People.</a:t>
            </a:r>
          </a:p>
          <a:p>
            <a:pPr lvl="1"/>
            <a:r>
              <a:rPr lang="en-US" sz="1400" dirty="0"/>
              <a:t>A </a:t>
            </a:r>
            <a:r>
              <a:rPr lang="en-US" sz="1400" i="1" dirty="0"/>
              <a:t>Student</a:t>
            </a:r>
            <a:r>
              <a:rPr lang="en-US" sz="1400" dirty="0"/>
              <a:t> </a:t>
            </a:r>
            <a:r>
              <a:rPr lang="en-US" sz="1400" b="1" dirty="0"/>
              <a:t>is a </a:t>
            </a:r>
            <a:r>
              <a:rPr lang="en-US" sz="1400" i="1" dirty="0"/>
              <a:t>People.</a:t>
            </a:r>
          </a:p>
          <a:p>
            <a:r>
              <a:rPr lang="en-US" sz="1600" dirty="0"/>
              <a:t>“In object-oriented programming, inheritance is the mechanism of basing an object or class upon another object (prototype-based inheritance) or class (class-based inheritance), retaining similar implementation. Also defined as deriving new classes (sub classes) from existing ones such as super class or base class and then forming them into a hierarchy of classes.”</a:t>
            </a:r>
          </a:p>
          <a:p>
            <a:r>
              <a:rPr lang="en-US" sz="1600" dirty="0"/>
              <a:t>This is a new type of relationship in ER modeling.</a:t>
            </a:r>
          </a:p>
        </p:txBody>
      </p:sp>
      <p:sp>
        <p:nvSpPr>
          <p:cNvPr id="3" name="Title 2">
            <a:extLst>
              <a:ext uri="{FF2B5EF4-FFF2-40B4-BE49-F238E27FC236}">
                <a16:creationId xmlns:a16="http://schemas.microsoft.com/office/drawing/2014/main" id="{1127E235-0449-6245-A57C-8740167A67C5}"/>
              </a:ext>
            </a:extLst>
          </p:cNvPr>
          <p:cNvSpPr>
            <a:spLocks noGrp="1"/>
          </p:cNvSpPr>
          <p:nvPr>
            <p:ph type="title"/>
          </p:nvPr>
        </p:nvSpPr>
        <p:spPr/>
        <p:txBody>
          <a:bodyPr/>
          <a:lstStyle/>
          <a:p>
            <a:r>
              <a:rPr lang="en-US" dirty="0"/>
              <a:t>Faculty and Students</a:t>
            </a:r>
          </a:p>
        </p:txBody>
      </p:sp>
      <p:pic>
        <p:nvPicPr>
          <p:cNvPr id="4" name="Picture 3">
            <a:extLst>
              <a:ext uri="{FF2B5EF4-FFF2-40B4-BE49-F238E27FC236}">
                <a16:creationId xmlns:a16="http://schemas.microsoft.com/office/drawing/2014/main" id="{CC8D20B5-BFB6-4847-93E1-F63EB10A23E3}"/>
              </a:ext>
            </a:extLst>
          </p:cNvPr>
          <p:cNvPicPr>
            <a:picLocks noChangeAspect="1"/>
          </p:cNvPicPr>
          <p:nvPr/>
        </p:nvPicPr>
        <p:blipFill>
          <a:blip r:embed="rId2"/>
          <a:stretch>
            <a:fillRect/>
          </a:stretch>
        </p:blipFill>
        <p:spPr>
          <a:xfrm>
            <a:off x="4343400" y="666750"/>
            <a:ext cx="1625912" cy="2165531"/>
          </a:xfrm>
          <a:prstGeom prst="rect">
            <a:avLst/>
          </a:prstGeom>
        </p:spPr>
      </p:pic>
      <p:sp>
        <p:nvSpPr>
          <p:cNvPr id="5" name="TextBox 4">
            <a:extLst>
              <a:ext uri="{FF2B5EF4-FFF2-40B4-BE49-F238E27FC236}">
                <a16:creationId xmlns:a16="http://schemas.microsoft.com/office/drawing/2014/main" id="{E1C5D0A5-0A2F-DC4C-A23E-D37EB2D881CC}"/>
              </a:ext>
            </a:extLst>
          </p:cNvPr>
          <p:cNvSpPr txBox="1"/>
          <p:nvPr/>
        </p:nvSpPr>
        <p:spPr>
          <a:xfrm>
            <a:off x="4505884" y="514350"/>
            <a:ext cx="1056058" cy="307777"/>
          </a:xfrm>
          <a:prstGeom prst="rect">
            <a:avLst/>
          </a:prstGeom>
          <a:noFill/>
        </p:spPr>
        <p:txBody>
          <a:bodyPr wrap="none" rtlCol="0">
            <a:spAutoFit/>
          </a:bodyPr>
          <a:lstStyle/>
          <a:p>
            <a:r>
              <a:rPr lang="en-US" sz="1400" dirty="0"/>
              <a:t>ER Notation</a:t>
            </a:r>
          </a:p>
        </p:txBody>
      </p:sp>
    </p:spTree>
    <p:extLst>
      <p:ext uri="{BB962C8B-B14F-4D97-AF65-F5344CB8AC3E}">
        <p14:creationId xmlns:p14="http://schemas.microsoft.com/office/powerpoint/2010/main" val="1041462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pPr>
              <a:defRPr/>
            </a:pPr>
            <a:r>
              <a:rPr lang="en-US" dirty="0">
                <a:ea typeface="+mj-ea"/>
              </a:rPr>
              <a:t>Integrity Constraints</a:t>
            </a:r>
          </a:p>
        </p:txBody>
      </p:sp>
      <p:sp>
        <p:nvSpPr>
          <p:cNvPr id="56323" name="Rectangle 3"/>
          <p:cNvSpPr>
            <a:spLocks noGrp="1" noChangeArrowheads="1"/>
          </p:cNvSpPr>
          <p:nvPr>
            <p:ph type="body" idx="1"/>
          </p:nvPr>
        </p:nvSpPr>
        <p:spPr>
          <a:xfrm>
            <a:off x="1717288" y="851298"/>
            <a:ext cx="5629229" cy="3226927"/>
          </a:xfrm>
        </p:spPr>
        <p:txBody>
          <a:bodyPr/>
          <a:lstStyle/>
          <a:p>
            <a:r>
              <a:rPr lang="en-US" altLang="en-US" dirty="0"/>
              <a:t>Integrity constraints guard against accidental damage to the database, by ensuring that authorized changes to the database do not result in a loss of data consistency. </a:t>
            </a:r>
          </a:p>
          <a:p>
            <a:pPr lvl="1"/>
            <a:r>
              <a:rPr lang="en-US" altLang="en-US" dirty="0"/>
              <a:t>A checking account must have a balance greater than $10,000.00</a:t>
            </a:r>
          </a:p>
          <a:p>
            <a:pPr lvl="1"/>
            <a:r>
              <a:rPr lang="en-US" altLang="en-US" dirty="0"/>
              <a:t>A salary of a bank employee must be at least $4.00 an hour</a:t>
            </a:r>
          </a:p>
          <a:p>
            <a:pPr lvl="1"/>
            <a:r>
              <a:rPr lang="en-US" altLang="en-US" dirty="0"/>
              <a:t>A customer must have a (non-null) phone number</a:t>
            </a:r>
          </a:p>
          <a:p>
            <a:pPr lvl="1"/>
            <a:endParaRPr lang="en-US" altLang="en-US" dirty="0"/>
          </a:p>
          <a:p>
            <a:endParaRPr lang="en-US" altLang="en-US" dirty="0"/>
          </a:p>
        </p:txBody>
      </p:sp>
      <p:sp>
        <p:nvSpPr>
          <p:cNvPr id="2" name="TextBox 1">
            <a:extLst>
              <a:ext uri="{FF2B5EF4-FFF2-40B4-BE49-F238E27FC236}">
                <a16:creationId xmlns:a16="http://schemas.microsoft.com/office/drawing/2014/main" id="{B3B73E13-3569-C24A-BCCE-926EFE0FD2D5}"/>
              </a:ext>
            </a:extLst>
          </p:cNvPr>
          <p:cNvSpPr txBox="1"/>
          <p:nvPr/>
        </p:nvSpPr>
        <p:spPr>
          <a:xfrm>
            <a:off x="101223" y="3447871"/>
            <a:ext cx="3739678" cy="132343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Integrating constraints as part of data</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definition is one of the major benefits.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Eliminates the need to coordinate code</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in multiple applications.</a:t>
            </a:r>
          </a:p>
        </p:txBody>
      </p:sp>
      <p:sp>
        <p:nvSpPr>
          <p:cNvPr id="3" name="Can 2">
            <a:extLst>
              <a:ext uri="{FF2B5EF4-FFF2-40B4-BE49-F238E27FC236}">
                <a16:creationId xmlns:a16="http://schemas.microsoft.com/office/drawing/2014/main" id="{82932687-4B9E-A24F-9E35-04F1C45C0F47}"/>
              </a:ext>
            </a:extLst>
          </p:cNvPr>
          <p:cNvSpPr/>
          <p:nvPr/>
        </p:nvSpPr>
        <p:spPr bwMode="auto">
          <a:xfrm>
            <a:off x="4961666" y="3950581"/>
            <a:ext cx="990600" cy="762000"/>
          </a:xfrm>
          <a:prstGeom prst="can">
            <a:avLst/>
          </a:prstGeom>
          <a:solidFill>
            <a:srgbClr val="00B0F0"/>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4" name="Rounded Rectangle 3">
            <a:extLst>
              <a:ext uri="{FF2B5EF4-FFF2-40B4-BE49-F238E27FC236}">
                <a16:creationId xmlns:a16="http://schemas.microsoft.com/office/drawing/2014/main" id="{EE84AF3B-F3EF-AF47-A924-B2C28A90DF89}"/>
              </a:ext>
            </a:extLst>
          </p:cNvPr>
          <p:cNvSpPr/>
          <p:nvPr/>
        </p:nvSpPr>
        <p:spPr bwMode="auto">
          <a:xfrm>
            <a:off x="3669905" y="2707163"/>
            <a:ext cx="877869" cy="533400"/>
          </a:xfrm>
          <a:prstGeom prst="roundRect">
            <a:avLst/>
          </a:prstGeom>
          <a:solidFill>
            <a:schemeClr val="accent1">
              <a:lumMod val="50000"/>
            </a:schemeClr>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Helvetica" charset="0"/>
                <a:ea typeface="ＭＳ Ｐゴシック" charset="-128"/>
                <a:cs typeface="+mn-cs"/>
              </a:rPr>
              <a:t>Application</a:t>
            </a:r>
            <a:br>
              <a:rPr kumimoji="0" lang="en-US" sz="1200" b="0" i="0" u="none" strike="noStrike" kern="1200" cap="none" spc="0" normalizeH="0" baseline="0" noProof="0" dirty="0">
                <a:ln>
                  <a:noFill/>
                </a:ln>
                <a:solidFill>
                  <a:srgbClr val="FFFFFF"/>
                </a:solidFill>
                <a:effectLst/>
                <a:uLnTx/>
                <a:uFillTx/>
                <a:latin typeface="Helvetica" charset="0"/>
                <a:ea typeface="ＭＳ Ｐゴシック" charset="-128"/>
                <a:cs typeface="+mn-cs"/>
              </a:rPr>
            </a:br>
            <a:r>
              <a:rPr kumimoji="0" lang="en-US" sz="1200" b="0" i="0" u="none" strike="noStrike" kern="1200" cap="none" spc="0" normalizeH="0" baseline="0" noProof="0" dirty="0">
                <a:ln>
                  <a:noFill/>
                </a:ln>
                <a:solidFill>
                  <a:srgbClr val="FFFFFF"/>
                </a:solidFill>
                <a:effectLst/>
                <a:uLnTx/>
                <a:uFillTx/>
                <a:latin typeface="Helvetica" charset="0"/>
                <a:ea typeface="ＭＳ Ｐゴシック" charset="-128"/>
                <a:cs typeface="+mn-cs"/>
              </a:rPr>
              <a:t>A</a:t>
            </a:r>
          </a:p>
        </p:txBody>
      </p:sp>
      <p:sp>
        <p:nvSpPr>
          <p:cNvPr id="7" name="Rounded Rectangle 6">
            <a:extLst>
              <a:ext uri="{FF2B5EF4-FFF2-40B4-BE49-F238E27FC236}">
                <a16:creationId xmlns:a16="http://schemas.microsoft.com/office/drawing/2014/main" id="{48FE4EB2-12BB-2A48-9992-874EA178BB82}"/>
              </a:ext>
            </a:extLst>
          </p:cNvPr>
          <p:cNvSpPr/>
          <p:nvPr/>
        </p:nvSpPr>
        <p:spPr bwMode="auto">
          <a:xfrm>
            <a:off x="4910019" y="2707163"/>
            <a:ext cx="877869" cy="533400"/>
          </a:xfrm>
          <a:prstGeom prst="roundRect">
            <a:avLst/>
          </a:prstGeom>
          <a:solidFill>
            <a:schemeClr val="accent1">
              <a:lumMod val="50000"/>
            </a:schemeClr>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Helvetica" charset="0"/>
                <a:ea typeface="ＭＳ Ｐゴシック" charset="-128"/>
                <a:cs typeface="+mn-cs"/>
              </a:rPr>
              <a:t>Application</a:t>
            </a:r>
            <a:br>
              <a:rPr kumimoji="0" lang="en-US" sz="1200" b="0" i="0" u="none" strike="noStrike" kern="1200" cap="none" spc="0" normalizeH="0" baseline="0" noProof="0" dirty="0">
                <a:ln>
                  <a:noFill/>
                </a:ln>
                <a:solidFill>
                  <a:srgbClr val="FFFFFF"/>
                </a:solidFill>
                <a:effectLst/>
                <a:uLnTx/>
                <a:uFillTx/>
                <a:latin typeface="Helvetica" charset="0"/>
                <a:ea typeface="ＭＳ Ｐゴシック" charset="-128"/>
                <a:cs typeface="+mn-cs"/>
              </a:rPr>
            </a:br>
            <a:r>
              <a:rPr kumimoji="0" lang="en-US" sz="1200" b="0" i="0" u="none" strike="noStrike" kern="1200" cap="none" spc="0" normalizeH="0" baseline="0" noProof="0" dirty="0">
                <a:ln>
                  <a:noFill/>
                </a:ln>
                <a:solidFill>
                  <a:srgbClr val="FFFFFF"/>
                </a:solidFill>
                <a:effectLst/>
                <a:uLnTx/>
                <a:uFillTx/>
                <a:latin typeface="Helvetica" charset="0"/>
                <a:ea typeface="ＭＳ Ｐゴシック" charset="-128"/>
                <a:cs typeface="+mn-cs"/>
              </a:rPr>
              <a:t>B</a:t>
            </a:r>
          </a:p>
        </p:txBody>
      </p:sp>
      <p:sp>
        <p:nvSpPr>
          <p:cNvPr id="8" name="Rounded Rectangle 7">
            <a:extLst>
              <a:ext uri="{FF2B5EF4-FFF2-40B4-BE49-F238E27FC236}">
                <a16:creationId xmlns:a16="http://schemas.microsoft.com/office/drawing/2014/main" id="{60C61097-7F86-6149-8148-69A90285C8FA}"/>
              </a:ext>
            </a:extLst>
          </p:cNvPr>
          <p:cNvSpPr/>
          <p:nvPr/>
        </p:nvSpPr>
        <p:spPr bwMode="auto">
          <a:xfrm>
            <a:off x="6866310" y="2695547"/>
            <a:ext cx="877869" cy="533400"/>
          </a:xfrm>
          <a:prstGeom prst="roundRect">
            <a:avLst/>
          </a:prstGeom>
          <a:solidFill>
            <a:schemeClr val="accent1">
              <a:lumMod val="50000"/>
            </a:schemeClr>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Helvetica" charset="0"/>
                <a:ea typeface="ＭＳ Ｐゴシック" charset="-128"/>
                <a:cs typeface="+mn-cs"/>
              </a:rPr>
              <a:t>Application</a:t>
            </a:r>
            <a:br>
              <a:rPr kumimoji="0" lang="en-US" sz="1200" b="0" i="0" u="none" strike="noStrike" kern="1200" cap="none" spc="0" normalizeH="0" baseline="0" noProof="0" dirty="0">
                <a:ln>
                  <a:noFill/>
                </a:ln>
                <a:solidFill>
                  <a:srgbClr val="FFFFFF"/>
                </a:solidFill>
                <a:effectLst/>
                <a:uLnTx/>
                <a:uFillTx/>
                <a:latin typeface="Helvetica" charset="0"/>
                <a:ea typeface="ＭＳ Ｐゴシック" charset="-128"/>
                <a:cs typeface="+mn-cs"/>
              </a:rPr>
            </a:br>
            <a:r>
              <a:rPr kumimoji="0" lang="en-US" sz="1200" b="0" i="0" u="none" strike="noStrike" kern="1200" cap="none" spc="0" normalizeH="0" baseline="0" noProof="0" dirty="0">
                <a:ln>
                  <a:noFill/>
                </a:ln>
                <a:solidFill>
                  <a:srgbClr val="FFFFFF"/>
                </a:solidFill>
                <a:effectLst/>
                <a:uLnTx/>
                <a:uFillTx/>
                <a:latin typeface="Helvetica" charset="0"/>
                <a:ea typeface="ＭＳ Ｐゴシック" charset="-128"/>
                <a:cs typeface="+mn-cs"/>
              </a:rPr>
              <a:t>N</a:t>
            </a:r>
          </a:p>
        </p:txBody>
      </p:sp>
      <p:sp>
        <p:nvSpPr>
          <p:cNvPr id="5" name="TextBox 4">
            <a:extLst>
              <a:ext uri="{FF2B5EF4-FFF2-40B4-BE49-F238E27FC236}">
                <a16:creationId xmlns:a16="http://schemas.microsoft.com/office/drawing/2014/main" id="{037A68CA-F04B-9840-BCB0-611D9D9BA501}"/>
              </a:ext>
            </a:extLst>
          </p:cNvPr>
          <p:cNvSpPr txBox="1"/>
          <p:nvPr/>
        </p:nvSpPr>
        <p:spPr>
          <a:xfrm>
            <a:off x="5952266" y="2606598"/>
            <a:ext cx="819455"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t>
            </a:r>
          </a:p>
        </p:txBody>
      </p:sp>
      <p:cxnSp>
        <p:nvCxnSpPr>
          <p:cNvPr id="9" name="Straight Arrow Connector 8">
            <a:extLst>
              <a:ext uri="{FF2B5EF4-FFF2-40B4-BE49-F238E27FC236}">
                <a16:creationId xmlns:a16="http://schemas.microsoft.com/office/drawing/2014/main" id="{826FCCDB-2037-7446-9BB2-0FE84B3BF112}"/>
              </a:ext>
            </a:extLst>
          </p:cNvPr>
          <p:cNvCxnSpPr>
            <a:stCxn id="4" idx="2"/>
          </p:cNvCxnSpPr>
          <p:nvPr/>
        </p:nvCxnSpPr>
        <p:spPr bwMode="auto">
          <a:xfrm>
            <a:off x="4108840" y="3240563"/>
            <a:ext cx="852826" cy="7758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CA9F8FB7-4838-FF40-ABC9-A4E9CAF4B494}"/>
              </a:ext>
            </a:extLst>
          </p:cNvPr>
          <p:cNvCxnSpPr>
            <a:cxnSpLocks/>
            <a:stCxn id="7" idx="2"/>
          </p:cNvCxnSpPr>
          <p:nvPr/>
        </p:nvCxnSpPr>
        <p:spPr bwMode="auto">
          <a:xfrm flipH="1">
            <a:off x="5323911" y="3240563"/>
            <a:ext cx="25043" cy="69765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67B01569-A2DC-AF47-B949-C4CABE2FD50C}"/>
              </a:ext>
            </a:extLst>
          </p:cNvPr>
          <p:cNvCxnSpPr>
            <a:cxnSpLocks/>
          </p:cNvCxnSpPr>
          <p:nvPr/>
        </p:nvCxnSpPr>
        <p:spPr bwMode="auto">
          <a:xfrm flipH="1">
            <a:off x="5783998" y="3228947"/>
            <a:ext cx="1238707" cy="72163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TextBox 15">
            <a:extLst>
              <a:ext uri="{FF2B5EF4-FFF2-40B4-BE49-F238E27FC236}">
                <a16:creationId xmlns:a16="http://schemas.microsoft.com/office/drawing/2014/main" id="{E9F208B3-CE75-1F47-B2AD-34CD0C441A60}"/>
              </a:ext>
            </a:extLst>
          </p:cNvPr>
          <p:cNvSpPr txBox="1"/>
          <p:nvPr/>
        </p:nvSpPr>
        <p:spPr>
          <a:xfrm>
            <a:off x="6324600" y="3938215"/>
            <a:ext cx="2276777" cy="73866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Move integrity rules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From multiple programs.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To data.</a:t>
            </a:r>
          </a:p>
        </p:txBody>
      </p:sp>
    </p:spTree>
    <p:extLst>
      <p:ext uri="{BB962C8B-B14F-4D97-AF65-F5344CB8AC3E}">
        <p14:creationId xmlns:p14="http://schemas.microsoft.com/office/powerpoint/2010/main" val="41130882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a:t>
            </a:r>
          </a:p>
        </p:txBody>
      </p:sp>
      <p:sp>
        <p:nvSpPr>
          <p:cNvPr id="59395" name="Rectangle 3"/>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6874383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61</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Inheritance, </a:t>
            </a:r>
            <a:r>
              <a:rPr lang="en-US" altLang="en-US" sz="2400" dirty="0" err="1">
                <a:solidFill>
                  <a:prstClr val="white"/>
                </a:solidFill>
              </a:rPr>
              <a:t>IsA</a:t>
            </a:r>
            <a:r>
              <a:rPr lang="en-US" altLang="en-US" sz="2400" dirty="0">
                <a:solidFill>
                  <a:prstClr val="white"/>
                </a:solidFill>
              </a:rPr>
              <a:t>, Specialization</a:t>
            </a:r>
          </a:p>
        </p:txBody>
      </p:sp>
      <p:pic>
        <p:nvPicPr>
          <p:cNvPr id="24" name="Picture 23">
            <a:extLst>
              <a:ext uri="{FF2B5EF4-FFF2-40B4-BE49-F238E27FC236}">
                <a16:creationId xmlns:a16="http://schemas.microsoft.com/office/drawing/2014/main" id="{B4CCCC0B-F430-4848-989C-AB2F94C75085}"/>
              </a:ext>
            </a:extLst>
          </p:cNvPr>
          <p:cNvPicPr>
            <a:picLocks noChangeAspect="1"/>
          </p:cNvPicPr>
          <p:nvPr/>
        </p:nvPicPr>
        <p:blipFill>
          <a:blip r:embed="rId4"/>
          <a:stretch>
            <a:fillRect/>
          </a:stretch>
        </p:blipFill>
        <p:spPr>
          <a:xfrm>
            <a:off x="0" y="1013960"/>
            <a:ext cx="4064181" cy="3371538"/>
          </a:xfrm>
          <a:prstGeom prst="rect">
            <a:avLst/>
          </a:prstGeom>
        </p:spPr>
      </p:pic>
      <p:pic>
        <p:nvPicPr>
          <p:cNvPr id="25" name="Picture 24">
            <a:extLst>
              <a:ext uri="{FF2B5EF4-FFF2-40B4-BE49-F238E27FC236}">
                <a16:creationId xmlns:a16="http://schemas.microsoft.com/office/drawing/2014/main" id="{D43E57B6-468B-2E49-A5AA-46E767031E40}"/>
              </a:ext>
            </a:extLst>
          </p:cNvPr>
          <p:cNvPicPr>
            <a:picLocks noChangeAspect="1"/>
          </p:cNvPicPr>
          <p:nvPr/>
        </p:nvPicPr>
        <p:blipFill>
          <a:blip r:embed="rId5"/>
          <a:stretch>
            <a:fillRect/>
          </a:stretch>
        </p:blipFill>
        <p:spPr>
          <a:xfrm>
            <a:off x="3119718" y="616419"/>
            <a:ext cx="5969674" cy="1150489"/>
          </a:xfrm>
          <a:prstGeom prst="rect">
            <a:avLst/>
          </a:prstGeom>
        </p:spPr>
      </p:pic>
      <p:pic>
        <p:nvPicPr>
          <p:cNvPr id="26" name="Picture 25">
            <a:extLst>
              <a:ext uri="{FF2B5EF4-FFF2-40B4-BE49-F238E27FC236}">
                <a16:creationId xmlns:a16="http://schemas.microsoft.com/office/drawing/2014/main" id="{30591497-4C59-2A46-8399-B991355653C9}"/>
              </a:ext>
            </a:extLst>
          </p:cNvPr>
          <p:cNvPicPr>
            <a:picLocks noChangeAspect="1"/>
          </p:cNvPicPr>
          <p:nvPr/>
        </p:nvPicPr>
        <p:blipFill>
          <a:blip r:embed="rId6"/>
          <a:stretch>
            <a:fillRect/>
          </a:stretch>
        </p:blipFill>
        <p:spPr>
          <a:xfrm>
            <a:off x="3965555" y="2008993"/>
            <a:ext cx="5123837" cy="2412812"/>
          </a:xfrm>
          <a:prstGeom prst="rect">
            <a:avLst/>
          </a:prstGeom>
        </p:spPr>
      </p:pic>
      <p:sp>
        <p:nvSpPr>
          <p:cNvPr id="27" name="Rectangle 26">
            <a:extLst>
              <a:ext uri="{FF2B5EF4-FFF2-40B4-BE49-F238E27FC236}">
                <a16:creationId xmlns:a16="http://schemas.microsoft.com/office/drawing/2014/main" id="{23F8F7BF-75DA-E640-AB79-C0A60ED2BDB3}"/>
              </a:ext>
            </a:extLst>
          </p:cNvPr>
          <p:cNvSpPr/>
          <p:nvPr/>
        </p:nvSpPr>
        <p:spPr>
          <a:xfrm>
            <a:off x="138953" y="4476870"/>
            <a:ext cx="5644053" cy="196208"/>
          </a:xfrm>
          <a:prstGeom prst="rect">
            <a:avLst/>
          </a:prstGeom>
        </p:spPr>
        <p:txBody>
          <a:bodyPr wrap="square">
            <a:spAutoFit/>
          </a:bodyPr>
          <a:lstStyle/>
          <a:p>
            <a:pPr defTabSz="685800"/>
            <a:r>
              <a:rPr lang="en-US" sz="675" dirty="0">
                <a:solidFill>
                  <a:srgbClr val="444444"/>
                </a:solidFill>
                <a:latin typeface="Arial" charset="0"/>
                <a:ea typeface="+mn-ea"/>
              </a:rPr>
              <a:t>http://</a:t>
            </a:r>
            <a:r>
              <a:rPr lang="en-US" sz="675" dirty="0" err="1">
                <a:solidFill>
                  <a:srgbClr val="444444"/>
                </a:solidFill>
                <a:latin typeface="Arial" charset="0"/>
                <a:ea typeface="+mn-ea"/>
              </a:rPr>
              <a:t>www.vertabelo.com</a:t>
            </a:r>
            <a:r>
              <a:rPr lang="en-US" sz="675" dirty="0">
                <a:solidFill>
                  <a:srgbClr val="444444"/>
                </a:solidFill>
                <a:latin typeface="Arial" charset="0"/>
                <a:ea typeface="+mn-ea"/>
              </a:rPr>
              <a:t>/blog/technical-articles/inheritance-in-a-relational-database</a:t>
            </a:r>
          </a:p>
        </p:txBody>
      </p:sp>
      <p:sp>
        <p:nvSpPr>
          <p:cNvPr id="28" name="TextBox 27">
            <a:extLst>
              <a:ext uri="{FF2B5EF4-FFF2-40B4-BE49-F238E27FC236}">
                <a16:creationId xmlns:a16="http://schemas.microsoft.com/office/drawing/2014/main" id="{2E59E5E8-FEC9-C54E-96ED-E720961F2E08}"/>
              </a:ext>
            </a:extLst>
          </p:cNvPr>
          <p:cNvSpPr txBox="1"/>
          <p:nvPr/>
        </p:nvSpPr>
        <p:spPr>
          <a:xfrm>
            <a:off x="228600" y="3329907"/>
            <a:ext cx="1128811" cy="1128811"/>
          </a:xfrm>
          <a:prstGeom prst="rect">
            <a:avLst/>
          </a:prstGeom>
          <a:noFill/>
        </p:spPr>
        <p:txBody>
          <a:bodyPr wrap="none" rtlCol="0">
            <a:noAutofit/>
          </a:bodyPr>
          <a:lstStyle/>
          <a:p>
            <a:pPr marL="171450" indent="-171450" defTabSz="685800">
              <a:lnSpc>
                <a:spcPct val="90000"/>
              </a:lnSpc>
              <a:spcBef>
                <a:spcPts val="450"/>
              </a:spcBef>
              <a:spcAft>
                <a:spcPts val="0"/>
              </a:spcAft>
              <a:buClr>
                <a:srgbClr val="0085C3"/>
              </a:buClr>
              <a:buFontTx/>
              <a:buAutoNum type="arabicPeriod"/>
            </a:pPr>
            <a:r>
              <a:rPr lang="en-US" sz="900" dirty="0">
                <a:solidFill>
                  <a:srgbClr val="444444"/>
                </a:solidFill>
                <a:latin typeface="Museo Sans For Dell"/>
                <a:ea typeface="+mn-ea"/>
              </a:rPr>
              <a:t>Are all employees faculty?</a:t>
            </a:r>
          </a:p>
          <a:p>
            <a:pPr marL="171450" indent="-171450" defTabSz="685800">
              <a:lnSpc>
                <a:spcPct val="90000"/>
              </a:lnSpc>
              <a:spcBef>
                <a:spcPts val="450"/>
              </a:spcBef>
              <a:spcAft>
                <a:spcPts val="0"/>
              </a:spcAft>
              <a:buClr>
                <a:srgbClr val="0085C3"/>
              </a:buClr>
              <a:buFontTx/>
              <a:buAutoNum type="arabicPeriod"/>
            </a:pPr>
            <a:r>
              <a:rPr lang="en-US" sz="900" dirty="0">
                <a:solidFill>
                  <a:srgbClr val="444444"/>
                </a:solidFill>
                <a:latin typeface="Museo Sans For Dell"/>
                <a:ea typeface="+mn-ea"/>
              </a:rPr>
              <a:t>Can students also be employees?</a:t>
            </a:r>
          </a:p>
        </p:txBody>
      </p:sp>
    </p:spTree>
    <p:extLst>
      <p:ext uri="{BB962C8B-B14F-4D97-AF65-F5344CB8AC3E}">
        <p14:creationId xmlns:p14="http://schemas.microsoft.com/office/powerpoint/2010/main" val="35284975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62</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Simpler Example</a:t>
            </a:r>
          </a:p>
        </p:txBody>
      </p:sp>
      <p:pic>
        <p:nvPicPr>
          <p:cNvPr id="13" name="Picture 12">
            <a:extLst>
              <a:ext uri="{FF2B5EF4-FFF2-40B4-BE49-F238E27FC236}">
                <a16:creationId xmlns:a16="http://schemas.microsoft.com/office/drawing/2014/main" id="{8A9F8F87-7975-1141-BDEB-A720C6597D2C}"/>
              </a:ext>
            </a:extLst>
          </p:cNvPr>
          <p:cNvPicPr>
            <a:picLocks noChangeAspect="1"/>
          </p:cNvPicPr>
          <p:nvPr/>
        </p:nvPicPr>
        <p:blipFill>
          <a:blip r:embed="rId4"/>
          <a:stretch>
            <a:fillRect/>
          </a:stretch>
        </p:blipFill>
        <p:spPr>
          <a:xfrm>
            <a:off x="911133" y="587411"/>
            <a:ext cx="6126256" cy="3968679"/>
          </a:xfrm>
          <a:prstGeom prst="rect">
            <a:avLst/>
          </a:prstGeom>
        </p:spPr>
      </p:pic>
    </p:spTree>
    <p:extLst>
      <p:ext uri="{BB962C8B-B14F-4D97-AF65-F5344CB8AC3E}">
        <p14:creationId xmlns:p14="http://schemas.microsoft.com/office/powerpoint/2010/main" val="19109981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7C6EE4-151C-3243-B8B6-65CC9C44BD0E}"/>
              </a:ext>
            </a:extLst>
          </p:cNvPr>
          <p:cNvPicPr>
            <a:picLocks noChangeAspect="1"/>
          </p:cNvPicPr>
          <p:nvPr/>
        </p:nvPicPr>
        <p:blipFill>
          <a:blip r:embed="rId3"/>
          <a:stretch>
            <a:fillRect/>
          </a:stretch>
        </p:blipFill>
        <p:spPr>
          <a:xfrm>
            <a:off x="2192178" y="618297"/>
            <a:ext cx="4845211" cy="4077528"/>
          </a:xfrm>
          <a:prstGeom prst="rect">
            <a:avLst/>
          </a:prstGeom>
        </p:spPr>
      </p:pic>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63</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One Table Implementation</a:t>
            </a:r>
          </a:p>
        </p:txBody>
      </p:sp>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624786"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rPr>
              <a:t>Tables</a:t>
            </a:r>
          </a:p>
        </p:txBody>
      </p:sp>
      <p:cxnSp>
        <p:nvCxnSpPr>
          <p:cNvPr id="4" name="Straight Arrow Connector 3">
            <a:extLst>
              <a:ext uri="{FF2B5EF4-FFF2-40B4-BE49-F238E27FC236}">
                <a16:creationId xmlns:a16="http://schemas.microsoft.com/office/drawing/2014/main" id="{02DFAB39-50D6-0945-8A4F-8BBE7F15BA6E}"/>
              </a:ext>
            </a:extLst>
          </p:cNvPr>
          <p:cNvCxnSpPr>
            <a:cxnSpLocks/>
            <a:stCxn id="2" idx="3"/>
          </p:cNvCxnSpPr>
          <p:nvPr/>
        </p:nvCxnSpPr>
        <p:spPr>
          <a:xfrm flipV="1">
            <a:off x="1130642" y="2978525"/>
            <a:ext cx="1620013" cy="1500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7473769" y="2840024"/>
            <a:ext cx="597471"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rPr>
              <a:t>Views</a:t>
            </a:r>
          </a:p>
        </p:txBody>
      </p:sp>
      <p:cxnSp>
        <p:nvCxnSpPr>
          <p:cNvPr id="16" name="Straight Arrow Connector 15">
            <a:extLst>
              <a:ext uri="{FF2B5EF4-FFF2-40B4-BE49-F238E27FC236}">
                <a16:creationId xmlns:a16="http://schemas.microsoft.com/office/drawing/2014/main" id="{B4E8161D-CB9F-E442-82BD-768AFB57BBAA}"/>
              </a:ext>
            </a:extLst>
          </p:cNvPr>
          <p:cNvCxnSpPr>
            <a:cxnSpLocks/>
            <a:stCxn id="15" idx="1"/>
          </p:cNvCxnSpPr>
          <p:nvPr/>
        </p:nvCxnSpPr>
        <p:spPr>
          <a:xfrm flipH="1" flipV="1">
            <a:off x="6224381" y="2657063"/>
            <a:ext cx="1249388" cy="33300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F5BEE61-8585-0640-9946-31CDE04F8754}"/>
              </a:ext>
            </a:extLst>
          </p:cNvPr>
          <p:cNvCxnSpPr>
            <a:cxnSpLocks/>
            <a:stCxn id="15" idx="1"/>
          </p:cNvCxnSpPr>
          <p:nvPr/>
        </p:nvCxnSpPr>
        <p:spPr>
          <a:xfrm flipH="1">
            <a:off x="6157293" y="2990065"/>
            <a:ext cx="1316476" cy="7508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891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64</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Two Table Implementation</a:t>
            </a:r>
          </a:p>
        </p:txBody>
      </p:sp>
      <p:pic>
        <p:nvPicPr>
          <p:cNvPr id="8" name="Picture 7">
            <a:extLst>
              <a:ext uri="{FF2B5EF4-FFF2-40B4-BE49-F238E27FC236}">
                <a16:creationId xmlns:a16="http://schemas.microsoft.com/office/drawing/2014/main" id="{F5B1E887-7402-424E-87D9-6B2359F0717F}"/>
              </a:ext>
            </a:extLst>
          </p:cNvPr>
          <p:cNvPicPr>
            <a:picLocks noChangeAspect="1"/>
          </p:cNvPicPr>
          <p:nvPr/>
        </p:nvPicPr>
        <p:blipFill>
          <a:blip r:embed="rId4"/>
          <a:stretch>
            <a:fillRect/>
          </a:stretch>
        </p:blipFill>
        <p:spPr>
          <a:xfrm>
            <a:off x="2165779" y="638350"/>
            <a:ext cx="4598092" cy="4057475"/>
          </a:xfrm>
          <a:prstGeom prst="rect">
            <a:avLst/>
          </a:prstGeom>
        </p:spPr>
      </p:pic>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624786"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rPr>
              <a:t>Tables</a:t>
            </a:r>
          </a:p>
        </p:txBody>
      </p:sp>
      <p:cxnSp>
        <p:nvCxnSpPr>
          <p:cNvPr id="4" name="Straight Arrow Connector 3">
            <a:extLst>
              <a:ext uri="{FF2B5EF4-FFF2-40B4-BE49-F238E27FC236}">
                <a16:creationId xmlns:a16="http://schemas.microsoft.com/office/drawing/2014/main" id="{02DFAB39-50D6-0945-8A4F-8BBE7F15BA6E}"/>
              </a:ext>
            </a:extLst>
          </p:cNvPr>
          <p:cNvCxnSpPr>
            <a:stCxn id="2" idx="3"/>
          </p:cNvCxnSpPr>
          <p:nvPr/>
        </p:nvCxnSpPr>
        <p:spPr>
          <a:xfrm flipV="1">
            <a:off x="1130642" y="2571751"/>
            <a:ext cx="1673070" cy="55681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DDFA4E5-C495-E044-8C7A-2BE2A0AB3CA5}"/>
              </a:ext>
            </a:extLst>
          </p:cNvPr>
          <p:cNvCxnSpPr>
            <a:cxnSpLocks/>
            <a:stCxn id="2" idx="3"/>
          </p:cNvCxnSpPr>
          <p:nvPr/>
        </p:nvCxnSpPr>
        <p:spPr>
          <a:xfrm>
            <a:off x="1130642" y="3128565"/>
            <a:ext cx="1673070" cy="5337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7473769" y="2840024"/>
            <a:ext cx="531684"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rPr>
              <a:t>View</a:t>
            </a:r>
          </a:p>
        </p:txBody>
      </p:sp>
      <p:cxnSp>
        <p:nvCxnSpPr>
          <p:cNvPr id="16" name="Straight Arrow Connector 15">
            <a:extLst>
              <a:ext uri="{FF2B5EF4-FFF2-40B4-BE49-F238E27FC236}">
                <a16:creationId xmlns:a16="http://schemas.microsoft.com/office/drawing/2014/main" id="{B4E8161D-CB9F-E442-82BD-768AFB57BBAA}"/>
              </a:ext>
            </a:extLst>
          </p:cNvPr>
          <p:cNvCxnSpPr>
            <a:cxnSpLocks/>
            <a:stCxn id="15" idx="1"/>
          </p:cNvCxnSpPr>
          <p:nvPr/>
        </p:nvCxnSpPr>
        <p:spPr>
          <a:xfrm flipH="1">
            <a:off x="6164747" y="2990065"/>
            <a:ext cx="1309022" cy="13648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8335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4FBA1D-20A4-9342-AE37-EB543E4992B3}"/>
              </a:ext>
            </a:extLst>
          </p:cNvPr>
          <p:cNvPicPr>
            <a:picLocks noChangeAspect="1"/>
          </p:cNvPicPr>
          <p:nvPr/>
        </p:nvPicPr>
        <p:blipFill>
          <a:blip r:embed="rId3"/>
          <a:stretch>
            <a:fillRect/>
          </a:stretch>
        </p:blipFill>
        <p:spPr>
          <a:xfrm>
            <a:off x="2665363" y="534130"/>
            <a:ext cx="4372025" cy="4133552"/>
          </a:xfrm>
          <a:prstGeom prst="rect">
            <a:avLst/>
          </a:prstGeom>
        </p:spPr>
      </p:pic>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65</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Two Table Implementation</a:t>
            </a:r>
          </a:p>
        </p:txBody>
      </p:sp>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624786"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rPr>
              <a:t>Tables</a:t>
            </a:r>
          </a:p>
        </p:txBody>
      </p:sp>
      <p:cxnSp>
        <p:nvCxnSpPr>
          <p:cNvPr id="4" name="Straight Arrow Connector 3">
            <a:extLst>
              <a:ext uri="{FF2B5EF4-FFF2-40B4-BE49-F238E27FC236}">
                <a16:creationId xmlns:a16="http://schemas.microsoft.com/office/drawing/2014/main" id="{02DFAB39-50D6-0945-8A4F-8BBE7F15BA6E}"/>
              </a:ext>
            </a:extLst>
          </p:cNvPr>
          <p:cNvCxnSpPr>
            <a:cxnSpLocks/>
            <a:stCxn id="2" idx="3"/>
          </p:cNvCxnSpPr>
          <p:nvPr/>
        </p:nvCxnSpPr>
        <p:spPr>
          <a:xfrm flipV="1">
            <a:off x="1130642" y="2299115"/>
            <a:ext cx="2156726" cy="8294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8014451" y="3609241"/>
            <a:ext cx="597471"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rPr>
              <a:t>Views</a:t>
            </a:r>
          </a:p>
        </p:txBody>
      </p:sp>
      <p:cxnSp>
        <p:nvCxnSpPr>
          <p:cNvPr id="16" name="Straight Arrow Connector 15">
            <a:extLst>
              <a:ext uri="{FF2B5EF4-FFF2-40B4-BE49-F238E27FC236}">
                <a16:creationId xmlns:a16="http://schemas.microsoft.com/office/drawing/2014/main" id="{B4E8161D-CB9F-E442-82BD-768AFB57BBAA}"/>
              </a:ext>
            </a:extLst>
          </p:cNvPr>
          <p:cNvCxnSpPr>
            <a:cxnSpLocks/>
          </p:cNvCxnSpPr>
          <p:nvPr/>
        </p:nvCxnSpPr>
        <p:spPr>
          <a:xfrm flipH="1">
            <a:off x="6705428" y="3748875"/>
            <a:ext cx="1309023" cy="1480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8322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a:solidFill>
                <a:srgbClr val="E6B9B8"/>
              </a:solidFill>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lnSpc>
                <a:spcPts val="2400"/>
              </a:lnSpc>
              <a:spcBef>
                <a:spcPct val="0"/>
              </a:spcBef>
              <a:spcAft>
                <a:spcPts val="0"/>
              </a:spcAft>
              <a:buNone/>
              <a:defRPr/>
            </a:pPr>
            <a:fld id="{06B2ECF5-3358-634A-8C5D-6E0FBC4218E3}" type="slidenum">
              <a:rPr lang="en-US" altLang="en-US" sz="1200" b="1">
                <a:solidFill>
                  <a:prstClr val="white"/>
                </a:solidFill>
              </a:rPr>
              <a:pPr defTabSz="685800" fontAlgn="auto">
                <a:lnSpc>
                  <a:spcPts val="2400"/>
                </a:lnSpc>
                <a:spcBef>
                  <a:spcPct val="0"/>
                </a:spcBef>
                <a:spcAft>
                  <a:spcPts val="0"/>
                </a:spcAft>
                <a:buNone/>
                <a:defRPr/>
              </a:pPr>
              <a:t>66</a:t>
            </a:fld>
            <a:r>
              <a:rPr lang="en-US" altLang="en-US" sz="1200" b="1" dirty="0">
                <a:solidFill>
                  <a:prstClr val="white"/>
                </a:solidFill>
              </a:rPr>
              <a:t> </a:t>
            </a:r>
            <a:r>
              <a:rPr lang="en-US" altLang="en-US" sz="1200" dirty="0">
                <a:solidFill>
                  <a:prstClr val="white"/>
                </a:solidFill>
              </a:rPr>
              <a:t>|</a:t>
            </a:r>
            <a:r>
              <a:rPr lang="en-US" altLang="en-US" sz="1200" b="1" dirty="0">
                <a:solidFill>
                  <a:prstClr val="white"/>
                </a:solidFill>
              </a:rPr>
              <a:t> </a:t>
            </a:r>
            <a:r>
              <a:rPr lang="en-US" altLang="en-US" sz="1200" i="1" dirty="0">
                <a:solidFill>
                  <a:prstClr val="white"/>
                </a:solidFill>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685800" fontAlgn="auto">
              <a:spcBef>
                <a:spcPct val="0"/>
              </a:spcBef>
              <a:spcAft>
                <a:spcPts val="0"/>
              </a:spcAft>
              <a:buNone/>
              <a:defRPr/>
            </a:pPr>
            <a:endParaRPr lang="en-US" altLang="en-US" sz="1800" dirty="0">
              <a:solidFill>
                <a:srgbClr val="E6B9B8"/>
              </a:solidFill>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defTabSz="685800" fontAlgn="auto">
              <a:spcBef>
                <a:spcPct val="0"/>
              </a:spcBef>
              <a:spcAft>
                <a:spcPts val="0"/>
              </a:spcAft>
              <a:buNone/>
              <a:defRPr/>
            </a:pPr>
            <a:r>
              <a:rPr lang="en-US" altLang="en-US" sz="2400" dirty="0">
                <a:solidFill>
                  <a:prstClr val="white"/>
                </a:solidFill>
              </a:rPr>
              <a:t>Modeling</a:t>
            </a:r>
          </a:p>
        </p:txBody>
      </p:sp>
      <p:pic>
        <p:nvPicPr>
          <p:cNvPr id="5" name="Picture 4">
            <a:extLst>
              <a:ext uri="{FF2B5EF4-FFF2-40B4-BE49-F238E27FC236}">
                <a16:creationId xmlns:a16="http://schemas.microsoft.com/office/drawing/2014/main" id="{68B40FB5-F0F4-1E42-85DA-311445010522}"/>
              </a:ext>
            </a:extLst>
          </p:cNvPr>
          <p:cNvPicPr>
            <a:picLocks noChangeAspect="1"/>
          </p:cNvPicPr>
          <p:nvPr/>
        </p:nvPicPr>
        <p:blipFill>
          <a:blip r:embed="rId4"/>
          <a:stretch>
            <a:fillRect/>
          </a:stretch>
        </p:blipFill>
        <p:spPr>
          <a:xfrm>
            <a:off x="1736036" y="117475"/>
            <a:ext cx="6135756" cy="4563518"/>
          </a:xfrm>
          <a:prstGeom prst="rect">
            <a:avLst/>
          </a:prstGeom>
        </p:spPr>
      </p:pic>
    </p:spTree>
    <p:extLst>
      <p:ext uri="{BB962C8B-B14F-4D97-AF65-F5344CB8AC3E}">
        <p14:creationId xmlns:p14="http://schemas.microsoft.com/office/powerpoint/2010/main" val="33854515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vs. UML Class Diagrams</a:t>
            </a:r>
          </a:p>
        </p:txBody>
      </p:sp>
      <p:sp>
        <p:nvSpPr>
          <p:cNvPr id="86019" name="Text Box 82"/>
          <p:cNvSpPr txBox="1">
            <a:spLocks noChangeArrowheads="1"/>
          </p:cNvSpPr>
          <p:nvPr/>
        </p:nvSpPr>
        <p:spPr bwMode="auto">
          <a:xfrm>
            <a:off x="2195036" y="794148"/>
            <a:ext cx="1922145"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defTabSz="336947" hangingPunct="0">
              <a:lnSpc>
                <a:spcPct val="104000"/>
              </a:lnSpc>
              <a:buClr>
                <a:srgbClr val="000000"/>
              </a:buClr>
              <a:buSzPct val="45000"/>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pPr>
            <a:r>
              <a:rPr lang="en-US" altLang="en-US" sz="1275" b="1" dirty="0">
                <a:solidFill>
                  <a:srgbClr val="000000"/>
                </a:solidFill>
                <a:latin typeface="Arial" panose="020B0604020202020204" pitchFamily="34" charset="0"/>
              </a:rPr>
              <a:t>ER Diagram Notation</a:t>
            </a:r>
          </a:p>
        </p:txBody>
      </p:sp>
      <p:sp>
        <p:nvSpPr>
          <p:cNvPr id="86020" name="Text Box 83"/>
          <p:cNvSpPr txBox="1">
            <a:spLocks noChangeArrowheads="1"/>
          </p:cNvSpPr>
          <p:nvPr/>
        </p:nvSpPr>
        <p:spPr bwMode="auto">
          <a:xfrm>
            <a:off x="5026821" y="815580"/>
            <a:ext cx="1672827"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defTabSz="336947" hangingPunct="0">
              <a:lnSpc>
                <a:spcPct val="104000"/>
              </a:lnSpc>
              <a:buClr>
                <a:srgbClr val="000000"/>
              </a:buClr>
              <a:buSzPct val="45000"/>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pPr>
            <a:r>
              <a:rPr lang="en-US" altLang="en-US" sz="1275" b="1" dirty="0">
                <a:solidFill>
                  <a:srgbClr val="000000"/>
                </a:solidFill>
                <a:latin typeface="Arial" panose="020B0604020202020204" pitchFamily="34" charset="0"/>
              </a:rPr>
              <a:t>Equivalent in UML</a:t>
            </a:r>
          </a:p>
        </p:txBody>
      </p:sp>
      <p:sp>
        <p:nvSpPr>
          <p:cNvPr id="86021" name="Text Box 84"/>
          <p:cNvSpPr txBox="1">
            <a:spLocks noChangeArrowheads="1"/>
          </p:cNvSpPr>
          <p:nvPr/>
        </p:nvSpPr>
        <p:spPr bwMode="auto">
          <a:xfrm>
            <a:off x="2195037" y="4125087"/>
            <a:ext cx="4937570"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r>
              <a:rPr lang="en-US" altLang="en-US" sz="1350" b="1" dirty="0">
                <a:solidFill>
                  <a:srgbClr val="002060"/>
                </a:solidFill>
              </a:rPr>
              <a:t>*</a:t>
            </a:r>
            <a:r>
              <a:rPr lang="en-US" altLang="en-US" sz="1350" dirty="0">
                <a:solidFill>
                  <a:srgbClr val="CC3300"/>
                </a:solidFill>
              </a:rPr>
              <a:t> </a:t>
            </a:r>
            <a:r>
              <a:rPr lang="en-US" altLang="en-US" sz="1275" dirty="0">
                <a:solidFill>
                  <a:srgbClr val="000000"/>
                </a:solidFill>
              </a:rPr>
              <a:t>Generalization can use merged or separate arrows independent</a:t>
            </a:r>
          </a:p>
          <a:p>
            <a:pPr defTabSz="685800" eaLnBrk="0" hangingPunct="0"/>
            <a:r>
              <a:rPr lang="en-US" altLang="en-US" sz="1275" dirty="0">
                <a:solidFill>
                  <a:srgbClr val="000000"/>
                </a:solidFill>
              </a:rPr>
              <a:t>   of disjoint/overlapping</a:t>
            </a:r>
            <a:endParaRPr lang="en-US" altLang="en-US" sz="1275" dirty="0">
              <a:solidFill>
                <a:srgbClr val="CC3300"/>
              </a:solidFill>
            </a:endParaRPr>
          </a:p>
        </p:txBody>
      </p:sp>
      <p:pic>
        <p:nvPicPr>
          <p:cNvPr id="86022" name="Picture 5"/>
          <p:cNvPicPr>
            <a:picLocks noChangeAspect="1" noChangeArrowheads="1"/>
          </p:cNvPicPr>
          <p:nvPr/>
        </p:nvPicPr>
        <p:blipFill>
          <a:blip r:embed="rId3">
            <a:extLst>
              <a:ext uri="{28A0092B-C50C-407E-A947-70E740481C1C}">
                <a14:useLocalDpi xmlns:a14="http://schemas.microsoft.com/office/drawing/2010/main" val="0"/>
              </a:ext>
            </a:extLst>
          </a:blip>
          <a:srcRect t="56212" r="11429"/>
          <a:stretch>
            <a:fillRect/>
          </a:stretch>
        </p:blipFill>
        <p:spPr bwMode="auto">
          <a:xfrm>
            <a:off x="1931467" y="1171263"/>
            <a:ext cx="5156978" cy="258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C019B5-AD5B-5D40-B247-035B942B3D22}"/>
              </a:ext>
            </a:extLst>
          </p:cNvPr>
          <p:cNvSpPr txBox="1"/>
          <p:nvPr/>
        </p:nvSpPr>
        <p:spPr>
          <a:xfrm>
            <a:off x="30631" y="2586659"/>
            <a:ext cx="1992854" cy="715581"/>
          </a:xfrm>
          <a:prstGeom prst="rect">
            <a:avLst/>
          </a:prstGeom>
          <a:noFill/>
        </p:spPr>
        <p:txBody>
          <a:bodyPr wrap="none" rtlCol="0">
            <a:spAutoFit/>
          </a:bodyPr>
          <a:lstStyle/>
          <a:p>
            <a:pPr algn="ctr" defTabSz="685800" fontAlgn="auto">
              <a:spcBef>
                <a:spcPts val="0"/>
              </a:spcBef>
              <a:spcAft>
                <a:spcPts val="0"/>
              </a:spcAft>
            </a:pPr>
            <a:r>
              <a:rPr lang="en-US" sz="1350" dirty="0">
                <a:solidFill>
                  <a:srgbClr val="000000"/>
                </a:solidFill>
                <a:latin typeface="Helvetica"/>
                <a:ea typeface="+mn-ea"/>
              </a:rPr>
              <a:t>I use this approach</a:t>
            </a:r>
            <a:br>
              <a:rPr lang="en-US" sz="1350" dirty="0">
                <a:solidFill>
                  <a:srgbClr val="000000"/>
                </a:solidFill>
                <a:latin typeface="Helvetica"/>
                <a:ea typeface="+mn-ea"/>
              </a:rPr>
            </a:br>
            <a:r>
              <a:rPr lang="en-US" sz="1350" dirty="0">
                <a:solidFill>
                  <a:srgbClr val="000000"/>
                </a:solidFill>
                <a:latin typeface="Helvetica"/>
                <a:ea typeface="+mn-ea"/>
              </a:rPr>
              <a:t>in Crow’s Foot Notation</a:t>
            </a:r>
            <a:br>
              <a:rPr lang="en-US" sz="1350" dirty="0">
                <a:solidFill>
                  <a:srgbClr val="000000"/>
                </a:solidFill>
                <a:latin typeface="Helvetica"/>
                <a:ea typeface="+mn-ea"/>
              </a:rPr>
            </a:br>
            <a:r>
              <a:rPr lang="en-US" sz="1350" dirty="0">
                <a:solidFill>
                  <a:srgbClr val="000000"/>
                </a:solidFill>
                <a:latin typeface="Helvetica"/>
                <a:ea typeface="+mn-ea"/>
              </a:rPr>
              <a:t>but that is not standard.</a:t>
            </a:r>
          </a:p>
        </p:txBody>
      </p:sp>
      <p:cxnSp>
        <p:nvCxnSpPr>
          <p:cNvPr id="9" name="Straight Arrow Connector 8">
            <a:extLst>
              <a:ext uri="{FF2B5EF4-FFF2-40B4-BE49-F238E27FC236}">
                <a16:creationId xmlns:a16="http://schemas.microsoft.com/office/drawing/2014/main" id="{88129A03-D046-8040-B817-B560321B6258}"/>
              </a:ext>
            </a:extLst>
          </p:cNvPr>
          <p:cNvCxnSpPr>
            <a:cxnSpLocks/>
          </p:cNvCxnSpPr>
          <p:nvPr/>
        </p:nvCxnSpPr>
        <p:spPr>
          <a:xfrm flipV="1">
            <a:off x="1931467" y="2177383"/>
            <a:ext cx="856460" cy="573272"/>
          </a:xfrm>
          <a:prstGeom prst="straightConnector1">
            <a:avLst/>
          </a:prstGeom>
          <a:noFill/>
          <a:ln w="38100" cap="flat" cmpd="sng" algn="ctr">
            <a:solidFill>
              <a:srgbClr val="4472C4"/>
            </a:solidFill>
            <a:prstDash val="solid"/>
            <a:miter lim="800000"/>
            <a:tailEnd type="arrow"/>
          </a:ln>
          <a:effectLst/>
        </p:spPr>
      </p:cxnSp>
      <p:cxnSp>
        <p:nvCxnSpPr>
          <p:cNvPr id="12" name="Straight Arrow Connector 11">
            <a:extLst>
              <a:ext uri="{FF2B5EF4-FFF2-40B4-BE49-F238E27FC236}">
                <a16:creationId xmlns:a16="http://schemas.microsoft.com/office/drawing/2014/main" id="{7D4AAE64-1A40-4C4E-BDE1-23A856D90122}"/>
              </a:ext>
            </a:extLst>
          </p:cNvPr>
          <p:cNvCxnSpPr>
            <a:cxnSpLocks/>
          </p:cNvCxnSpPr>
          <p:nvPr/>
        </p:nvCxnSpPr>
        <p:spPr>
          <a:xfrm>
            <a:off x="1962772" y="3117669"/>
            <a:ext cx="459891" cy="348604"/>
          </a:xfrm>
          <a:prstGeom prst="straightConnector1">
            <a:avLst/>
          </a:prstGeom>
          <a:noFill/>
          <a:ln w="38100" cap="flat" cmpd="sng" algn="ctr">
            <a:solidFill>
              <a:srgbClr val="4472C4"/>
            </a:solidFill>
            <a:prstDash val="solid"/>
            <a:miter lim="800000"/>
            <a:tailEnd type="arrow"/>
          </a:ln>
          <a:effectLst/>
        </p:spPr>
      </p:cxnSp>
    </p:spTree>
    <p:extLst>
      <p:ext uri="{BB962C8B-B14F-4D97-AF65-F5344CB8AC3E}">
        <p14:creationId xmlns:p14="http://schemas.microsoft.com/office/powerpoint/2010/main" val="33349944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p>
        </p:txBody>
      </p:sp>
      <p:sp>
        <p:nvSpPr>
          <p:cNvPr id="60419" name="Rectangle 3"/>
          <p:cNvSpPr>
            <a:spLocks noGrp="1" noChangeArrowheads="1"/>
          </p:cNvSpPr>
          <p:nvPr>
            <p:ph type="body" idx="1"/>
          </p:nvPr>
        </p:nvSpPr>
        <p:spPr>
          <a:xfrm>
            <a:off x="1719262" y="745331"/>
            <a:ext cx="5769674" cy="930714"/>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p>
          <a:p>
            <a:r>
              <a:rPr lang="en-US" altLang="en-US" dirty="0"/>
              <a:t>Total and partial</a:t>
            </a:r>
          </a:p>
        </p:txBody>
      </p:sp>
      <p:pic>
        <p:nvPicPr>
          <p:cNvPr id="6042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128" y="1688655"/>
            <a:ext cx="2419160" cy="24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06520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Generalization</a:t>
            </a:r>
          </a:p>
        </p:txBody>
      </p:sp>
      <p:sp>
        <p:nvSpPr>
          <p:cNvPr id="63491" name="Rectangle 3"/>
          <p:cNvSpPr>
            <a:spLocks noGrp="1" noChangeArrowheads="1"/>
          </p:cNvSpPr>
          <p:nvPr>
            <p:ph type="body" idx="1"/>
          </p:nvPr>
        </p:nvSpPr>
        <p:spPr>
          <a:xfrm>
            <a:off x="1719262" y="876300"/>
            <a:ext cx="5655862" cy="2006204"/>
          </a:xfrm>
        </p:spPr>
        <p:txBody>
          <a:bodyPr/>
          <a:lstStyle/>
          <a:p>
            <a:r>
              <a:rPr lang="en-US" altLang="en-US" b="1" dirty="0">
                <a:solidFill>
                  <a:srgbClr val="002060"/>
                </a:solidFill>
              </a:rPr>
              <a:t>A bottom-up design process</a:t>
            </a:r>
            <a:r>
              <a:rPr lang="en-US" altLang="en-US" dirty="0">
                <a:solidFill>
                  <a:srgbClr val="002060"/>
                </a:solidFill>
              </a:rPr>
              <a:t> </a:t>
            </a:r>
            <a:r>
              <a:rPr lang="en-US" altLang="en-US" dirty="0"/>
              <a:t>– combine a number of entity sets that share the same features into a higher-level entity set.</a:t>
            </a:r>
          </a:p>
          <a:p>
            <a:r>
              <a:rPr lang="en-US" altLang="en-US" dirty="0"/>
              <a:t>Specialization and generalization are simple inversions of each other; they are represented in an E-R diagram in the same way.</a:t>
            </a:r>
          </a:p>
          <a:p>
            <a:r>
              <a:rPr lang="en-US" altLang="en-US" dirty="0"/>
              <a:t>The terms specialization and generalization are used interchangeably.</a:t>
            </a:r>
          </a:p>
        </p:txBody>
      </p:sp>
    </p:spTree>
    <p:extLst>
      <p:ext uri="{BB962C8B-B14F-4D97-AF65-F5344CB8AC3E}">
        <p14:creationId xmlns:p14="http://schemas.microsoft.com/office/powerpoint/2010/main" val="4223624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1696641" y="82154"/>
            <a:ext cx="6057900" cy="457200"/>
          </a:xfrm>
        </p:spPr>
        <p:txBody>
          <a:bodyPr/>
          <a:lstStyle/>
          <a:p>
            <a:r>
              <a:rPr lang="en-US" altLang="en-US" dirty="0">
                <a:effectLst>
                  <a:outerShdw blurRad="38100" dist="38100" dir="2700000" algn="tl">
                    <a:srgbClr val="C0C0C0"/>
                  </a:outerShdw>
                </a:effectLst>
              </a:rPr>
              <a:t> Constraints on a Single Relation </a:t>
            </a:r>
          </a:p>
        </p:txBody>
      </p:sp>
      <p:sp>
        <p:nvSpPr>
          <p:cNvPr id="58371" name="Rectangle 3"/>
          <p:cNvSpPr>
            <a:spLocks noGrp="1" noChangeArrowheads="1"/>
          </p:cNvSpPr>
          <p:nvPr>
            <p:ph type="body" idx="1"/>
          </p:nvPr>
        </p:nvSpPr>
        <p:spPr>
          <a:xfrm>
            <a:off x="1746648" y="883444"/>
            <a:ext cx="5352574" cy="1980010"/>
          </a:xfrm>
        </p:spPr>
        <p:txBody>
          <a:bodyPr/>
          <a:lstStyle/>
          <a:p>
            <a:r>
              <a:rPr lang="en-US" altLang="en-US" b="1" dirty="0"/>
              <a:t>not null</a:t>
            </a:r>
          </a:p>
          <a:p>
            <a:r>
              <a:rPr lang="en-US" altLang="en-US" b="1" dirty="0"/>
              <a:t>primary key</a:t>
            </a:r>
          </a:p>
          <a:p>
            <a:r>
              <a:rPr lang="en-US" altLang="en-US" b="1" dirty="0"/>
              <a:t>unique</a:t>
            </a:r>
            <a:endParaRPr lang="en-US" altLang="en-US" dirty="0"/>
          </a:p>
          <a:p>
            <a:r>
              <a:rPr lang="en-US" altLang="en-US" b="1" dirty="0"/>
              <a:t>check </a:t>
            </a:r>
            <a:r>
              <a:rPr lang="en-US" altLang="en-US" dirty="0"/>
              <a:t>(P), where P is a predicate</a:t>
            </a:r>
          </a:p>
        </p:txBody>
      </p:sp>
      <p:sp>
        <p:nvSpPr>
          <p:cNvPr id="58372"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3388250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a:xfrm>
            <a:off x="1784747" y="85726"/>
            <a:ext cx="6057900" cy="421481"/>
          </a:xfrm>
        </p:spPr>
        <p:txBody>
          <a:bodyPr/>
          <a:lstStyle/>
          <a:p>
            <a:pPr>
              <a:defRPr/>
            </a:pPr>
            <a:r>
              <a:rPr lang="en-US" altLang="en-US" dirty="0">
                <a:effectLst>
                  <a:outerShdw blurRad="38100" dist="38100" dir="2700000" algn="tl">
                    <a:srgbClr val="C0C0C0"/>
                  </a:outerShdw>
                </a:effectLst>
              </a:rPr>
              <a:t>Completeness constraint</a:t>
            </a:r>
          </a:p>
        </p:txBody>
      </p:sp>
      <p:sp>
        <p:nvSpPr>
          <p:cNvPr id="64515" name="Rectangle 3"/>
          <p:cNvSpPr>
            <a:spLocks noGrp="1" noChangeArrowheads="1"/>
          </p:cNvSpPr>
          <p:nvPr>
            <p:ph type="body" idx="1"/>
          </p:nvPr>
        </p:nvSpPr>
        <p:spPr>
          <a:xfrm>
            <a:off x="1718163" y="890588"/>
            <a:ext cx="5603693" cy="2373821"/>
          </a:xfrm>
        </p:spPr>
        <p:txBody>
          <a:bodyPr/>
          <a:lstStyle/>
          <a:p>
            <a:r>
              <a:rPr lang="en-US" altLang="en-US" b="1" dirty="0">
                <a:solidFill>
                  <a:srgbClr val="002060"/>
                </a:solidFill>
              </a:rPr>
              <a:t>Completeness constraint</a:t>
            </a:r>
            <a:r>
              <a:rPr lang="en-US" altLang="en-US" dirty="0">
                <a:solidFill>
                  <a:srgbClr val="002060"/>
                </a:solidFill>
              </a:rPr>
              <a:t> </a:t>
            </a:r>
            <a:r>
              <a:rPr lang="en-US" altLang="en-US" dirty="0"/>
              <a:t>-- specifies whether or not an entity in the higher-level entity set must belong to at least one of the lower-level entity sets within a generalization.</a:t>
            </a:r>
          </a:p>
          <a:p>
            <a:pPr lvl="1"/>
            <a:r>
              <a:rPr lang="en-US" altLang="en-US" b="1" dirty="0">
                <a:solidFill>
                  <a:srgbClr val="002060"/>
                </a:solidFill>
                <a:ea typeface="ＭＳ Ｐゴシック" panose="020B0600070205080204" pitchFamily="34" charset="-128"/>
              </a:rPr>
              <a:t>total</a:t>
            </a:r>
            <a:r>
              <a:rPr lang="en-US" altLang="en-US" dirty="0">
                <a:ea typeface="ＭＳ Ｐゴシック" panose="020B0600070205080204" pitchFamily="34" charset="-128"/>
              </a:rPr>
              <a:t>: an entity must belong to one of the lower-level entity sets</a:t>
            </a:r>
          </a:p>
          <a:p>
            <a:pPr lvl="1"/>
            <a:r>
              <a:rPr lang="en-US" altLang="en-US" b="1" dirty="0">
                <a:solidFill>
                  <a:srgbClr val="002060"/>
                </a:solidFill>
                <a:ea typeface="ＭＳ Ｐゴシック" panose="020B0600070205080204" pitchFamily="34" charset="-128"/>
              </a:rPr>
              <a:t>partial</a:t>
            </a:r>
            <a:r>
              <a:rPr lang="en-US" altLang="en-US" dirty="0">
                <a:ea typeface="ＭＳ Ｐゴシック" panose="020B0600070205080204" pitchFamily="34" charset="-128"/>
              </a:rPr>
              <a:t>: an entity need not belong to one of the lower-level entity sets</a:t>
            </a:r>
          </a:p>
          <a:p>
            <a:endParaRPr lang="en-US" altLang="en-US" sz="1200" dirty="0"/>
          </a:p>
          <a:p>
            <a:endParaRPr lang="en-US" altLang="en-US" dirty="0"/>
          </a:p>
          <a:p>
            <a:endParaRPr lang="en-US" altLang="en-US" dirty="0"/>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5991589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a:xfrm>
            <a:off x="1784747" y="85726"/>
            <a:ext cx="6057900" cy="421481"/>
          </a:xfrm>
        </p:spPr>
        <p:txBody>
          <a:bodyPr/>
          <a:lstStyle/>
          <a:p>
            <a:pPr>
              <a:defRPr/>
            </a:pPr>
            <a:r>
              <a:rPr lang="en-US" altLang="en-US" dirty="0">
                <a:effectLst>
                  <a:outerShdw blurRad="38100" dist="38100" dir="2700000" algn="tl">
                    <a:srgbClr val="C0C0C0"/>
                  </a:outerShdw>
                </a:effectLst>
              </a:rPr>
              <a:t>Completeness constraint (Cont.)</a:t>
            </a:r>
          </a:p>
        </p:txBody>
      </p:sp>
      <p:sp>
        <p:nvSpPr>
          <p:cNvPr id="65539" name="Rectangle 3"/>
          <p:cNvSpPr>
            <a:spLocks noGrp="1" noChangeArrowheads="1"/>
          </p:cNvSpPr>
          <p:nvPr>
            <p:ph type="body" idx="1"/>
          </p:nvPr>
        </p:nvSpPr>
        <p:spPr>
          <a:xfrm>
            <a:off x="1722268" y="925497"/>
            <a:ext cx="5515608" cy="2944993"/>
          </a:xfrm>
        </p:spPr>
        <p:txBody>
          <a:bodyPr/>
          <a:lstStyle/>
          <a:p>
            <a:r>
              <a:rPr lang="en-US" altLang="en-US" dirty="0"/>
              <a:t>Partial generalization is the default.  </a:t>
            </a:r>
          </a:p>
          <a:p>
            <a:r>
              <a:rPr lang="en-US" altLang="en-US" dirty="0"/>
              <a:t>We can specify total generalization in an ER diagram by adding the keyword </a:t>
            </a:r>
            <a:r>
              <a:rPr lang="en-US" altLang="en-US" b="1" dirty="0"/>
              <a:t>total</a:t>
            </a:r>
            <a:r>
              <a:rPr lang="en-US" altLang="en-US" dirty="0"/>
              <a:t> in the diagram and drawing a dashed line from the keyword to the corresponding hollow arrow-head to which it applies (for a total generalization), or to the set of hollow arrow-heads to which it applies (for an overlapping generalization).</a:t>
            </a:r>
          </a:p>
          <a:p>
            <a:r>
              <a:rPr lang="en-US" altLang="en-US" dirty="0"/>
              <a:t>The </a:t>
            </a:r>
            <a:r>
              <a:rPr lang="en-US" altLang="en-US" i="1" dirty="0"/>
              <a:t>student</a:t>
            </a:r>
            <a:r>
              <a:rPr lang="en-US" altLang="en-US" dirty="0"/>
              <a:t> generalization is total: All student entities must be either graduate or undergraduate. Because the higher-level entity set arrived at through generalization is generally composed of only those entities in the lower-level entity sets, the completeness constraint for a generalized higher-level entity set is usually total</a:t>
            </a:r>
          </a:p>
          <a:p>
            <a:endParaRPr lang="en-US" altLang="en-US" sz="1500" dirty="0"/>
          </a:p>
          <a:p>
            <a:endParaRPr lang="en-US" altLang="en-US" sz="1500" dirty="0"/>
          </a:p>
          <a:p>
            <a:endParaRPr lang="en-US" altLang="en-US" dirty="0"/>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296071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Worked Example</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72</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56562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B92561-32A0-F74D-9199-F1255BA59EA7}"/>
              </a:ext>
            </a:extLst>
          </p:cNvPr>
          <p:cNvSpPr>
            <a:spLocks noGrp="1"/>
          </p:cNvSpPr>
          <p:nvPr>
            <p:ph idx="1"/>
          </p:nvPr>
        </p:nvSpPr>
        <p:spPr>
          <a:xfrm>
            <a:off x="4419600" y="514350"/>
            <a:ext cx="4572000" cy="4114800"/>
          </a:xfrm>
        </p:spPr>
        <p:txBody>
          <a:bodyPr/>
          <a:lstStyle/>
          <a:p>
            <a:r>
              <a:rPr lang="en-US" sz="1600" dirty="0"/>
              <a:t>Model</a:t>
            </a:r>
          </a:p>
          <a:p>
            <a:pPr lvl="1"/>
            <a:r>
              <a:rPr lang="en-US" sz="1400" dirty="0"/>
              <a:t>Complete:</a:t>
            </a:r>
          </a:p>
          <a:p>
            <a:pPr lvl="2"/>
            <a:r>
              <a:rPr lang="en-US" sz="1200" dirty="0"/>
              <a:t>Every entity is a Faculty or a Student.</a:t>
            </a:r>
          </a:p>
          <a:p>
            <a:pPr lvl="2"/>
            <a:r>
              <a:rPr lang="en-US" sz="1200" dirty="0"/>
              <a:t>There are no entities that are just Person.</a:t>
            </a:r>
          </a:p>
          <a:p>
            <a:pPr lvl="1"/>
            <a:r>
              <a:rPr lang="en-US" sz="1400" dirty="0"/>
              <a:t>Disjoint:</a:t>
            </a:r>
          </a:p>
          <a:p>
            <a:pPr lvl="2"/>
            <a:r>
              <a:rPr lang="en-US" sz="1200" dirty="0"/>
              <a:t>Either a Faculty or a Student</a:t>
            </a:r>
          </a:p>
          <a:p>
            <a:pPr lvl="2"/>
            <a:r>
              <a:rPr lang="en-US" sz="1200" dirty="0"/>
              <a:t>But not both.</a:t>
            </a:r>
          </a:p>
          <a:p>
            <a:pPr lvl="1"/>
            <a:r>
              <a:rPr lang="en-US" sz="1400" dirty="0"/>
              <a:t>3-Table solution.</a:t>
            </a:r>
          </a:p>
          <a:p>
            <a:r>
              <a:rPr lang="en-US" sz="1600" dirty="0"/>
              <a:t>Relationships:</a:t>
            </a:r>
          </a:p>
          <a:p>
            <a:pPr lvl="1"/>
            <a:r>
              <a:rPr lang="en-US" sz="1400" dirty="0"/>
              <a:t>Faculty-Person is one-to-one.</a:t>
            </a:r>
          </a:p>
          <a:p>
            <a:pPr lvl="1"/>
            <a:r>
              <a:rPr lang="en-US" sz="1400" dirty="0"/>
              <a:t>Student-Person is one-on-one.</a:t>
            </a:r>
          </a:p>
          <a:p>
            <a:pPr lvl="1"/>
            <a:r>
              <a:rPr lang="en-US" sz="1400" dirty="0"/>
              <a:t>Person is exactly 1.</a:t>
            </a:r>
          </a:p>
          <a:p>
            <a:pPr lvl="1"/>
            <a:r>
              <a:rPr lang="en-US" sz="1400" dirty="0"/>
              <a:t>Faculty or Student is 0-1.</a:t>
            </a:r>
          </a:p>
          <a:p>
            <a:r>
              <a:rPr lang="en-US" sz="1600" dirty="0"/>
              <a:t>There is no easy way to handle the fact that one of Faculty or Student must exist.</a:t>
            </a:r>
          </a:p>
        </p:txBody>
      </p:sp>
      <p:sp>
        <p:nvSpPr>
          <p:cNvPr id="3" name="Title 2">
            <a:extLst>
              <a:ext uri="{FF2B5EF4-FFF2-40B4-BE49-F238E27FC236}">
                <a16:creationId xmlns:a16="http://schemas.microsoft.com/office/drawing/2014/main" id="{D232999F-4597-D743-B12B-4EFC12F2694D}"/>
              </a:ext>
            </a:extLst>
          </p:cNvPr>
          <p:cNvSpPr>
            <a:spLocks noGrp="1"/>
          </p:cNvSpPr>
          <p:nvPr>
            <p:ph type="title"/>
          </p:nvPr>
        </p:nvSpPr>
        <p:spPr/>
        <p:txBody>
          <a:bodyPr/>
          <a:lstStyle/>
          <a:p>
            <a:r>
              <a:rPr lang="en-US" dirty="0"/>
              <a:t>Person, Faculty, Student</a:t>
            </a:r>
          </a:p>
        </p:txBody>
      </p:sp>
      <p:pic>
        <p:nvPicPr>
          <p:cNvPr id="4" name="Picture 3">
            <a:extLst>
              <a:ext uri="{FF2B5EF4-FFF2-40B4-BE49-F238E27FC236}">
                <a16:creationId xmlns:a16="http://schemas.microsoft.com/office/drawing/2014/main" id="{33FE5264-0323-0C4E-AFD2-2F1D89360043}"/>
              </a:ext>
            </a:extLst>
          </p:cNvPr>
          <p:cNvPicPr>
            <a:picLocks noChangeAspect="1"/>
          </p:cNvPicPr>
          <p:nvPr/>
        </p:nvPicPr>
        <p:blipFill>
          <a:blip r:embed="rId2"/>
          <a:stretch>
            <a:fillRect/>
          </a:stretch>
        </p:blipFill>
        <p:spPr>
          <a:xfrm>
            <a:off x="76200" y="666750"/>
            <a:ext cx="4147221" cy="2876550"/>
          </a:xfrm>
          <a:prstGeom prst="rect">
            <a:avLst/>
          </a:prstGeom>
        </p:spPr>
      </p:pic>
    </p:spTree>
    <p:extLst>
      <p:ext uri="{BB962C8B-B14F-4D97-AF65-F5344CB8AC3E}">
        <p14:creationId xmlns:p14="http://schemas.microsoft.com/office/powerpoint/2010/main" val="24719130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FE2F65-4398-0D4D-B82F-702DD84E3D3D}"/>
              </a:ext>
            </a:extLst>
          </p:cNvPr>
          <p:cNvSpPr>
            <a:spLocks noGrp="1"/>
          </p:cNvSpPr>
          <p:nvPr>
            <p:ph idx="1"/>
          </p:nvPr>
        </p:nvSpPr>
        <p:spPr/>
        <p:txBody>
          <a:bodyPr/>
          <a:lstStyle/>
          <a:p>
            <a:r>
              <a:rPr lang="en-US" sz="1800" dirty="0"/>
              <a:t>The UNI creates some interesting challenges:</a:t>
            </a:r>
          </a:p>
          <a:p>
            <a:pPr lvl="1"/>
            <a:r>
              <a:rPr lang="en-US" sz="1600" dirty="0"/>
              <a:t>A given UNI is in two tables: Person, Faculty or Person, Student.</a:t>
            </a:r>
          </a:p>
          <a:p>
            <a:pPr lvl="1"/>
            <a:r>
              <a:rPr lang="en-US" sz="1600" dirty="0"/>
              <a:t>A given UNI can only be in the Faculty table or the Student table.</a:t>
            </a:r>
          </a:p>
          <a:p>
            <a:pPr lvl="1"/>
            <a:r>
              <a:rPr lang="en-US" sz="1600" dirty="0"/>
              <a:t>My algorithm for generating the UNI is:</a:t>
            </a:r>
          </a:p>
          <a:p>
            <a:pPr lvl="2"/>
            <a:r>
              <a:rPr lang="en-US" sz="1400" dirty="0"/>
              <a:t>Prefix: Concatenate</a:t>
            </a:r>
          </a:p>
          <a:p>
            <a:pPr lvl="3"/>
            <a:r>
              <a:rPr lang="en-US" sz="1200" dirty="0"/>
              <a:t>First two characters of first name.</a:t>
            </a:r>
          </a:p>
          <a:p>
            <a:pPr lvl="3"/>
            <a:r>
              <a:rPr lang="en-US" sz="1200" dirty="0"/>
              <a:t>First two characters of the last name</a:t>
            </a:r>
          </a:p>
          <a:p>
            <a:pPr lvl="2"/>
            <a:r>
              <a:rPr lang="en-US" sz="1400" dirty="0"/>
              <a:t>Suffix: Add 1 to the number of existing UNIs with the same prefix.</a:t>
            </a:r>
          </a:p>
          <a:p>
            <a:pPr lvl="2"/>
            <a:r>
              <a:rPr lang="en-US" sz="1400" dirty="0"/>
              <a:t>Concatenate the prefix and suffix.</a:t>
            </a:r>
          </a:p>
          <a:p>
            <a:pPr lvl="1"/>
            <a:r>
              <a:rPr lang="en-US" sz="1600" dirty="0"/>
              <a:t>Immutable: Cannot change.</a:t>
            </a:r>
          </a:p>
          <a:p>
            <a:r>
              <a:rPr lang="en-US" sz="1800" dirty="0"/>
              <a:t>Implementing the semantics in applications accessing the data is error prone.</a:t>
            </a:r>
          </a:p>
          <a:p>
            <a:pPr lvl="1"/>
            <a:r>
              <a:rPr lang="en-US" sz="1600" dirty="0"/>
              <a:t>The more places you implement something, the more places you can mess up.</a:t>
            </a:r>
          </a:p>
          <a:p>
            <a:pPr lvl="1"/>
            <a:r>
              <a:rPr lang="en-US" sz="1600" dirty="0"/>
              <a:t>You have to find all the apps and change them if the logic changes.</a:t>
            </a:r>
          </a:p>
          <a:p>
            <a:pPr lvl="1"/>
            <a:r>
              <a:rPr lang="en-US" sz="1600" dirty="0"/>
              <a:t>So, we are going to implement using a function and trigger.</a:t>
            </a:r>
          </a:p>
        </p:txBody>
      </p:sp>
      <p:sp>
        <p:nvSpPr>
          <p:cNvPr id="3" name="Title 2">
            <a:extLst>
              <a:ext uri="{FF2B5EF4-FFF2-40B4-BE49-F238E27FC236}">
                <a16:creationId xmlns:a16="http://schemas.microsoft.com/office/drawing/2014/main" id="{50EB4041-2551-714D-B4CB-73C87DD43F83}"/>
              </a:ext>
            </a:extLst>
          </p:cNvPr>
          <p:cNvSpPr>
            <a:spLocks noGrp="1"/>
          </p:cNvSpPr>
          <p:nvPr>
            <p:ph type="title"/>
          </p:nvPr>
        </p:nvSpPr>
        <p:spPr/>
        <p:txBody>
          <a:bodyPr/>
          <a:lstStyle/>
          <a:p>
            <a:r>
              <a:rPr lang="en-US" dirty="0"/>
              <a:t>The UNI</a:t>
            </a:r>
          </a:p>
        </p:txBody>
      </p:sp>
    </p:spTree>
    <p:extLst>
      <p:ext uri="{BB962C8B-B14F-4D97-AF65-F5344CB8AC3E}">
        <p14:creationId xmlns:p14="http://schemas.microsoft.com/office/powerpoint/2010/main" val="42021178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BC0215-4611-4C4E-808F-DA9963E227C1}"/>
              </a:ext>
            </a:extLst>
          </p:cNvPr>
          <p:cNvSpPr>
            <a:spLocks noGrp="1"/>
          </p:cNvSpPr>
          <p:nvPr>
            <p:ph type="title"/>
          </p:nvPr>
        </p:nvSpPr>
        <p:spPr/>
        <p:txBody>
          <a:bodyPr/>
          <a:lstStyle/>
          <a:p>
            <a:r>
              <a:rPr lang="en-US" dirty="0"/>
              <a:t>Table Definitions</a:t>
            </a:r>
          </a:p>
        </p:txBody>
      </p:sp>
      <p:pic>
        <p:nvPicPr>
          <p:cNvPr id="4" name="Picture 3">
            <a:extLst>
              <a:ext uri="{FF2B5EF4-FFF2-40B4-BE49-F238E27FC236}">
                <a16:creationId xmlns:a16="http://schemas.microsoft.com/office/drawing/2014/main" id="{6FF804C3-E4B3-314A-82CA-5D6E0100969B}"/>
              </a:ext>
            </a:extLst>
          </p:cNvPr>
          <p:cNvPicPr>
            <a:picLocks noChangeAspect="1"/>
          </p:cNvPicPr>
          <p:nvPr/>
        </p:nvPicPr>
        <p:blipFill>
          <a:blip r:embed="rId2"/>
          <a:stretch>
            <a:fillRect/>
          </a:stretch>
        </p:blipFill>
        <p:spPr>
          <a:xfrm>
            <a:off x="533400" y="571792"/>
            <a:ext cx="6829314" cy="3999916"/>
          </a:xfrm>
          <a:prstGeom prst="rect">
            <a:avLst/>
          </a:prstGeom>
        </p:spPr>
      </p:pic>
    </p:spTree>
    <p:extLst>
      <p:ext uri="{BB962C8B-B14F-4D97-AF65-F5344CB8AC3E}">
        <p14:creationId xmlns:p14="http://schemas.microsoft.com/office/powerpoint/2010/main" val="21492062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A538DA-55ED-5849-ABC9-598FE8CA0D12}"/>
              </a:ext>
            </a:extLst>
          </p:cNvPr>
          <p:cNvSpPr>
            <a:spLocks noGrp="1"/>
          </p:cNvSpPr>
          <p:nvPr>
            <p:ph type="title"/>
          </p:nvPr>
        </p:nvSpPr>
        <p:spPr/>
        <p:txBody>
          <a:bodyPr/>
          <a:lstStyle/>
          <a:p>
            <a:r>
              <a:rPr lang="en-US" dirty="0"/>
              <a:t>Function</a:t>
            </a:r>
          </a:p>
        </p:txBody>
      </p:sp>
      <p:pic>
        <p:nvPicPr>
          <p:cNvPr id="4" name="Picture 3">
            <a:extLst>
              <a:ext uri="{FF2B5EF4-FFF2-40B4-BE49-F238E27FC236}">
                <a16:creationId xmlns:a16="http://schemas.microsoft.com/office/drawing/2014/main" id="{3FA0D966-A6F8-E14E-8E52-A6F49AEC6E2E}"/>
              </a:ext>
            </a:extLst>
          </p:cNvPr>
          <p:cNvPicPr>
            <a:picLocks noChangeAspect="1"/>
          </p:cNvPicPr>
          <p:nvPr/>
        </p:nvPicPr>
        <p:blipFill>
          <a:blip r:embed="rId2"/>
          <a:stretch>
            <a:fillRect/>
          </a:stretch>
        </p:blipFill>
        <p:spPr>
          <a:xfrm>
            <a:off x="2819400" y="133350"/>
            <a:ext cx="5585310" cy="4456571"/>
          </a:xfrm>
          <a:prstGeom prst="rect">
            <a:avLst/>
          </a:prstGeom>
        </p:spPr>
      </p:pic>
      <p:sp>
        <p:nvSpPr>
          <p:cNvPr id="5" name="TextBox 4">
            <a:extLst>
              <a:ext uri="{FF2B5EF4-FFF2-40B4-BE49-F238E27FC236}">
                <a16:creationId xmlns:a16="http://schemas.microsoft.com/office/drawing/2014/main" id="{15990C73-315C-4B4A-AE67-2C8C055AA665}"/>
              </a:ext>
            </a:extLst>
          </p:cNvPr>
          <p:cNvSpPr txBox="1"/>
          <p:nvPr/>
        </p:nvSpPr>
        <p:spPr>
          <a:xfrm>
            <a:off x="381000" y="2361635"/>
            <a:ext cx="2063514" cy="369332"/>
          </a:xfrm>
          <a:prstGeom prst="rect">
            <a:avLst/>
          </a:prstGeom>
          <a:noFill/>
        </p:spPr>
        <p:txBody>
          <a:bodyPr wrap="none" rtlCol="0">
            <a:spAutoFit/>
          </a:bodyPr>
          <a:lstStyle/>
          <a:p>
            <a:r>
              <a:rPr lang="en-US" dirty="0"/>
              <a:t>Switch to notebook.</a:t>
            </a:r>
          </a:p>
        </p:txBody>
      </p:sp>
    </p:spTree>
    <p:extLst>
      <p:ext uri="{BB962C8B-B14F-4D97-AF65-F5344CB8AC3E}">
        <p14:creationId xmlns:p14="http://schemas.microsoft.com/office/powerpoint/2010/main" val="35211535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B55FDF-682E-9146-A774-415091D2A295}"/>
              </a:ext>
            </a:extLst>
          </p:cNvPr>
          <p:cNvSpPr>
            <a:spLocks noGrp="1"/>
          </p:cNvSpPr>
          <p:nvPr>
            <p:ph idx="1"/>
          </p:nvPr>
        </p:nvSpPr>
        <p:spPr/>
        <p:txBody>
          <a:bodyPr/>
          <a:lstStyle/>
          <a:p>
            <a:r>
              <a:rPr lang="en-US" dirty="0"/>
              <a:t>So far, we have created:</a:t>
            </a:r>
          </a:p>
          <a:p>
            <a:pPr lvl="1"/>
            <a:r>
              <a:rPr lang="en-US" dirty="0"/>
              <a:t>A three-table solution to a simple inheritance design problem.</a:t>
            </a:r>
          </a:p>
          <a:p>
            <a:pPr lvl="1"/>
            <a:r>
              <a:rPr lang="en-US" dirty="0"/>
              <a:t>Core elements are:</a:t>
            </a:r>
          </a:p>
          <a:p>
            <a:pPr lvl="2"/>
            <a:r>
              <a:rPr lang="en-US" dirty="0"/>
              <a:t>Function for computing UNIs.</a:t>
            </a:r>
          </a:p>
          <a:p>
            <a:pPr lvl="2"/>
            <a:r>
              <a:rPr lang="en-US" dirty="0"/>
              <a:t>A view to query the concrete class without exposing inheritance.</a:t>
            </a:r>
          </a:p>
          <a:p>
            <a:pPr lvl="2"/>
            <a:r>
              <a:rPr lang="en-US" dirty="0"/>
              <a:t>A procedure to create one of the concrete classes and the base classes.</a:t>
            </a:r>
          </a:p>
          <a:p>
            <a:r>
              <a:rPr lang="en-US" dirty="0"/>
              <a:t>But, We would still need to implement the update and delete stored procedures to ensure encapsulation and integrity. This prevents users from corrupting the data by removing the need to understand the model and write SQL scripts. </a:t>
            </a:r>
          </a:p>
          <a:p>
            <a:r>
              <a:rPr lang="en-US" dirty="0"/>
              <a:t>But, what if someone mistakenly uses the tables directly with SQL statements.</a:t>
            </a:r>
            <a:br>
              <a:rPr lang="en-US" dirty="0"/>
            </a:br>
            <a:r>
              <a:rPr lang="en-US" dirty="0"/>
              <a:t>That would still cause integrity problems.</a:t>
            </a:r>
          </a:p>
          <a:p>
            <a:r>
              <a:rPr lang="en-US" dirty="0"/>
              <a:t>We can use identity, roles and permissions.</a:t>
            </a:r>
          </a:p>
        </p:txBody>
      </p:sp>
      <p:sp>
        <p:nvSpPr>
          <p:cNvPr id="5" name="Title 4">
            <a:extLst>
              <a:ext uri="{FF2B5EF4-FFF2-40B4-BE49-F238E27FC236}">
                <a16:creationId xmlns:a16="http://schemas.microsoft.com/office/drawing/2014/main" id="{9A1480A1-53CE-604B-A149-8C8AE6795703}"/>
              </a:ext>
            </a:extLst>
          </p:cNvPr>
          <p:cNvSpPr>
            <a:spLocks noGrp="1"/>
          </p:cNvSpPr>
          <p:nvPr>
            <p:ph type="title"/>
          </p:nvPr>
        </p:nvSpPr>
        <p:spPr/>
        <p:txBody>
          <a:bodyPr/>
          <a:lstStyle/>
          <a:p>
            <a:r>
              <a:rPr lang="en-US" dirty="0"/>
              <a:t>Design Pattern for Inheritance Integrity</a:t>
            </a:r>
          </a:p>
        </p:txBody>
      </p:sp>
    </p:spTree>
    <p:extLst>
      <p:ext uri="{BB962C8B-B14F-4D97-AF65-F5344CB8AC3E}">
        <p14:creationId xmlns:p14="http://schemas.microsoft.com/office/powerpoint/2010/main" val="33870203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Material to Read</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449831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704E00-485C-E84A-B5CA-5C202A5D0CFC}"/>
              </a:ext>
            </a:extLst>
          </p:cNvPr>
          <p:cNvSpPr>
            <a:spLocks noGrp="1"/>
          </p:cNvSpPr>
          <p:nvPr>
            <p:ph idx="1"/>
          </p:nvPr>
        </p:nvSpPr>
        <p:spPr/>
        <p:txBody>
          <a:bodyPr/>
          <a:lstStyle/>
          <a:p>
            <a:r>
              <a:rPr lang="en-US" sz="1400" dirty="0"/>
              <a:t>Definitions:</a:t>
            </a:r>
          </a:p>
          <a:p>
            <a:pPr lvl="1"/>
            <a:r>
              <a:rPr lang="en-US" sz="1200" dirty="0"/>
              <a:t>“A (digital) identity is information on an entity used by computer systems to represent an external agent. That agent may be a person, organization, application, or device.”</a:t>
            </a:r>
          </a:p>
          <a:p>
            <a:pPr lvl="1"/>
            <a:r>
              <a:rPr lang="en-US" sz="1200" dirty="0"/>
              <a:t>“Authentication is the act of proving an assertion, such as the identity of a computer system user. In contrast with identification, the act of indicating a person or thing's identity, authentication is the process of verifying that identity.”</a:t>
            </a:r>
          </a:p>
          <a:p>
            <a:pPr lvl="1"/>
            <a:r>
              <a:rPr lang="en-US" sz="1200" dirty="0"/>
              <a:t>“Authorization is the function of specifying access rights/privileges to resources, ... More formally, "to authorize" is to define an access policy. ... During operation, the system uses the access control rules to decide whether access requests from (authenticated) consumers shall be approved (granted) or disapproved.</a:t>
            </a:r>
          </a:p>
          <a:p>
            <a:pPr lvl="1"/>
            <a:r>
              <a:rPr lang="en-US" sz="1200" dirty="0"/>
              <a:t>“Within an organization, roles are created for various job functions. The permissions to perform certain operations are assigned to specific roles. Members or staff (or other system users) are assigned particular roles, and through those role assignments acquire the permissions needed to perform particular system functions.”</a:t>
            </a:r>
          </a:p>
          <a:p>
            <a:pPr lvl="1"/>
            <a:r>
              <a:rPr lang="en-US" sz="1200" dirty="0"/>
              <a:t>“In computing, privilege is defined as the delegation of authority to perform security-relevant functions on a computer system. A privilege allows a user to perform an action with security consequences. Examples of various privileges include the ability to create a new user, install software, or change kernel functions.”</a:t>
            </a:r>
            <a:br>
              <a:rPr lang="en-US" sz="1200" dirty="0"/>
            </a:br>
            <a:endParaRPr lang="en-US" sz="1200" dirty="0"/>
          </a:p>
          <a:p>
            <a:r>
              <a:rPr lang="en-US" sz="1400" dirty="0"/>
              <a:t>SQL and relational database management systems implementing security by:</a:t>
            </a:r>
          </a:p>
          <a:p>
            <a:pPr lvl="1"/>
            <a:r>
              <a:rPr lang="en-US" sz="1200" dirty="0"/>
              <a:t>Creating identities and authentication policies.</a:t>
            </a:r>
          </a:p>
          <a:p>
            <a:pPr lvl="1"/>
            <a:r>
              <a:rPr lang="en-US" sz="1200" dirty="0"/>
              <a:t>Creating roles and assigning identities to roles.</a:t>
            </a:r>
          </a:p>
          <a:p>
            <a:pPr lvl="1"/>
            <a:r>
              <a:rPr lang="en-US" sz="1200" dirty="0"/>
              <a:t>Granting and revoking privileges to/from roles and identities.</a:t>
            </a:r>
          </a:p>
        </p:txBody>
      </p:sp>
      <p:sp>
        <p:nvSpPr>
          <p:cNvPr id="3" name="Title 2">
            <a:extLst>
              <a:ext uri="{FF2B5EF4-FFF2-40B4-BE49-F238E27FC236}">
                <a16:creationId xmlns:a16="http://schemas.microsoft.com/office/drawing/2014/main" id="{1DD93837-6BB1-9441-AA79-D509CBD6CB3C}"/>
              </a:ext>
            </a:extLst>
          </p:cNvPr>
          <p:cNvSpPr>
            <a:spLocks noGrp="1"/>
          </p:cNvSpPr>
          <p:nvPr>
            <p:ph type="title"/>
          </p:nvPr>
        </p:nvSpPr>
        <p:spPr/>
        <p:txBody>
          <a:bodyPr/>
          <a:lstStyle/>
          <a:p>
            <a:r>
              <a:rPr lang="en-US" dirty="0"/>
              <a:t>Security Concepts (Terms from Wikipedia)</a:t>
            </a:r>
          </a:p>
        </p:txBody>
      </p:sp>
    </p:spTree>
    <p:extLst>
      <p:ext uri="{BB962C8B-B14F-4D97-AF65-F5344CB8AC3E}">
        <p14:creationId xmlns:p14="http://schemas.microsoft.com/office/powerpoint/2010/main" val="2901084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732737" y="115432"/>
            <a:ext cx="6057900" cy="457200"/>
          </a:xfrm>
        </p:spPr>
        <p:txBody>
          <a:bodyPr/>
          <a:lstStyle/>
          <a:p>
            <a:pPr>
              <a:defRPr/>
            </a:pPr>
            <a:r>
              <a:rPr lang="en-US" dirty="0">
                <a:ea typeface="+mj-ea"/>
              </a:rPr>
              <a:t>Not Null Constraints </a:t>
            </a:r>
          </a:p>
        </p:txBody>
      </p:sp>
      <p:sp>
        <p:nvSpPr>
          <p:cNvPr id="60419" name="Rectangle 3"/>
          <p:cNvSpPr>
            <a:spLocks noGrp="1" noChangeArrowheads="1"/>
          </p:cNvSpPr>
          <p:nvPr>
            <p:ph type="body" idx="1"/>
          </p:nvPr>
        </p:nvSpPr>
        <p:spPr>
          <a:xfrm>
            <a:off x="1746648" y="851298"/>
            <a:ext cx="5358241" cy="1992487"/>
          </a:xfrm>
        </p:spPr>
        <p:txBody>
          <a:bodyPr/>
          <a:lstStyle/>
          <a:p>
            <a:r>
              <a:rPr kumimoji="0" lang="en-US" altLang="en-US" b="1" dirty="0"/>
              <a:t>not null</a:t>
            </a:r>
          </a:p>
          <a:p>
            <a:pPr lvl="1"/>
            <a:r>
              <a:rPr kumimoji="0" lang="en-US" altLang="en-US" dirty="0"/>
              <a:t>Declare </a:t>
            </a:r>
            <a:r>
              <a:rPr kumimoji="0" lang="en-US" altLang="en-US" i="1" dirty="0"/>
              <a:t>name</a:t>
            </a:r>
            <a:r>
              <a:rPr kumimoji="0" lang="en-US" altLang="en-US" dirty="0"/>
              <a:t> and </a:t>
            </a:r>
            <a:r>
              <a:rPr kumimoji="0" lang="en-US" altLang="en-US" i="1" dirty="0"/>
              <a:t>budget</a:t>
            </a:r>
            <a:r>
              <a:rPr kumimoji="0" lang="en-US" altLang="en-US" dirty="0"/>
              <a:t> to be </a:t>
            </a:r>
            <a:r>
              <a:rPr lang="en-US" altLang="en-US" b="1" dirty="0"/>
              <a:t>not null</a:t>
            </a:r>
          </a:p>
          <a:p>
            <a:pPr>
              <a:buFont typeface="Monotype Sorts" charset="2"/>
              <a:buNone/>
            </a:pPr>
            <a:r>
              <a:rPr kumimoji="0" lang="en-US" altLang="en-US" i="1" dirty="0"/>
              <a:t>	          name </a:t>
            </a:r>
            <a:r>
              <a:rPr kumimoji="0" lang="en-US" altLang="en-US" b="1" dirty="0" err="1"/>
              <a:t>varchar</a:t>
            </a:r>
            <a:r>
              <a:rPr kumimoji="0" lang="en-US" altLang="en-US" dirty="0"/>
              <a:t>(20) </a:t>
            </a:r>
            <a:r>
              <a:rPr kumimoji="0" lang="en-US" altLang="en-US" b="1" dirty="0"/>
              <a:t>not null</a:t>
            </a:r>
            <a:br>
              <a:rPr kumimoji="0" lang="en-US" altLang="en-US" b="1" dirty="0"/>
            </a:br>
            <a:r>
              <a:rPr kumimoji="0" lang="en-US" altLang="en-US" b="1" dirty="0"/>
              <a:t>          </a:t>
            </a:r>
            <a:r>
              <a:rPr kumimoji="0" lang="en-US" altLang="en-US" i="1" dirty="0"/>
              <a:t>budget </a:t>
            </a:r>
            <a:r>
              <a:rPr kumimoji="0" lang="en-US" altLang="en-US" b="1" dirty="0"/>
              <a:t>numeric</a:t>
            </a:r>
            <a:r>
              <a:rPr kumimoji="0" lang="en-US" altLang="en-US" dirty="0"/>
              <a:t>(12,2) </a:t>
            </a:r>
            <a:r>
              <a:rPr kumimoji="0" lang="en-US" altLang="en-US" b="1" dirty="0"/>
              <a:t>not null</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8248905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709127" cy="3568779"/>
          </a:xfrm>
        </p:spPr>
        <p:txBody>
          <a:bodyPr/>
          <a:lstStyle/>
          <a:p>
            <a:r>
              <a:rPr lang="en-US" altLang="en-US" dirty="0"/>
              <a:t>We may assign a user several forms of authorizations on parts of the database.</a:t>
            </a:r>
          </a:p>
          <a:p>
            <a:pPr lvl="1">
              <a:lnSpc>
                <a:spcPct val="160000"/>
              </a:lnSpc>
            </a:pPr>
            <a:r>
              <a:rPr lang="en-US" altLang="en-US" b="1" dirty="0"/>
              <a:t>Read</a:t>
            </a:r>
            <a:r>
              <a:rPr lang="en-US" altLang="en-US" b="1" dirty="0">
                <a:solidFill>
                  <a:schemeClr val="tx2"/>
                </a:solidFill>
              </a:rPr>
              <a:t> </a:t>
            </a:r>
            <a:r>
              <a:rPr lang="en-US" altLang="en-US" dirty="0"/>
              <a:t>- allows reading, but not modification of data.</a:t>
            </a:r>
          </a:p>
          <a:p>
            <a:pPr lvl="1"/>
            <a:r>
              <a:rPr lang="en-US" altLang="en-US" b="1" dirty="0"/>
              <a:t>Insert</a:t>
            </a:r>
            <a:r>
              <a:rPr lang="en-US" altLang="en-US" b="1" dirty="0">
                <a:solidFill>
                  <a:schemeClr val="tx2"/>
                </a:solidFill>
              </a:rPr>
              <a:t> </a:t>
            </a:r>
            <a:r>
              <a:rPr lang="en-US" altLang="en-US" dirty="0"/>
              <a:t>- allows insertion of new data, but not modification of existing data.</a:t>
            </a:r>
          </a:p>
          <a:p>
            <a:pPr lvl="1"/>
            <a:r>
              <a:rPr lang="en-US" altLang="en-US" b="1" dirty="0"/>
              <a:t>Update</a:t>
            </a:r>
            <a:r>
              <a:rPr lang="en-US" altLang="en-US" b="1" dirty="0">
                <a:solidFill>
                  <a:schemeClr val="tx2"/>
                </a:solidFill>
              </a:rPr>
              <a:t> </a:t>
            </a:r>
            <a:r>
              <a:rPr lang="en-US" altLang="en-US" dirty="0"/>
              <a:t>- allows modification, but not deletion of data.</a:t>
            </a:r>
          </a:p>
          <a:p>
            <a:pPr lvl="1"/>
            <a:r>
              <a:rPr lang="en-US" altLang="en-US" b="1" dirty="0"/>
              <a:t>Delete</a:t>
            </a:r>
            <a:r>
              <a:rPr lang="en-US" altLang="en-US" b="1" dirty="0">
                <a:solidFill>
                  <a:schemeClr val="tx2"/>
                </a:solidFill>
              </a:rPr>
              <a:t> </a:t>
            </a:r>
            <a:r>
              <a:rPr lang="en-US" altLang="en-US" dirty="0"/>
              <a:t>- allows deletion of data.</a:t>
            </a:r>
          </a:p>
          <a:p>
            <a:r>
              <a:rPr lang="en-US" altLang="en-US" dirty="0"/>
              <a:t>Each of these types of authorizations is called a </a:t>
            </a:r>
            <a:r>
              <a:rPr lang="en-US" altLang="en-US" b="1" dirty="0">
                <a:solidFill>
                  <a:srgbClr val="002060"/>
                </a:solidFill>
              </a:rPr>
              <a:t>privilege</a:t>
            </a:r>
            <a:r>
              <a:rPr lang="en-US" altLang="en-US" dirty="0"/>
              <a:t>. We may authorize the user all, none, or a combination of these types of privileges on specified parts of a database, such as a relation or a view.</a:t>
            </a:r>
          </a:p>
          <a:p>
            <a:endParaRPr lang="en-US" altLang="en-US" sz="1500" dirty="0"/>
          </a:p>
        </p:txBody>
      </p:sp>
    </p:spTree>
    <p:extLst>
      <p:ext uri="{BB962C8B-B14F-4D97-AF65-F5344CB8AC3E}">
        <p14:creationId xmlns:p14="http://schemas.microsoft.com/office/powerpoint/2010/main" val="31535230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(Cont.)</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692834" cy="2105739"/>
          </a:xfrm>
        </p:spPr>
        <p:txBody>
          <a:bodyPr/>
          <a:lstStyle/>
          <a:p>
            <a:r>
              <a:rPr lang="en-US" altLang="en-US" dirty="0"/>
              <a:t>Forms of authorization to modify the database schema</a:t>
            </a:r>
          </a:p>
          <a:p>
            <a:pPr lvl="1"/>
            <a:r>
              <a:rPr lang="en-US" altLang="en-US" b="1" dirty="0">
                <a:solidFill>
                  <a:srgbClr val="002060"/>
                </a:solidFill>
              </a:rPr>
              <a:t>Index</a:t>
            </a:r>
            <a:r>
              <a:rPr lang="en-US" altLang="en-US" b="1" dirty="0">
                <a:solidFill>
                  <a:schemeClr val="tx2"/>
                </a:solidFill>
              </a:rPr>
              <a:t> </a:t>
            </a:r>
            <a:r>
              <a:rPr lang="en-US" altLang="en-US" dirty="0"/>
              <a:t>- allows creation and deletion of indices.</a:t>
            </a:r>
          </a:p>
          <a:p>
            <a:pPr lvl="1"/>
            <a:r>
              <a:rPr lang="en-US" altLang="en-US" b="1" dirty="0">
                <a:solidFill>
                  <a:srgbClr val="002060"/>
                </a:solidFill>
              </a:rPr>
              <a:t>Resources</a:t>
            </a:r>
            <a:r>
              <a:rPr lang="en-US" altLang="en-US" b="1" dirty="0">
                <a:solidFill>
                  <a:schemeClr val="tx2"/>
                </a:solidFill>
              </a:rPr>
              <a:t> </a:t>
            </a:r>
            <a:r>
              <a:rPr lang="en-US" altLang="en-US" dirty="0"/>
              <a:t>- allows creation of new relations.</a:t>
            </a:r>
          </a:p>
          <a:p>
            <a:pPr lvl="1"/>
            <a:r>
              <a:rPr lang="en-US" altLang="en-US" b="1" dirty="0">
                <a:solidFill>
                  <a:srgbClr val="002060"/>
                </a:solidFill>
              </a:rPr>
              <a:t>Alteration</a:t>
            </a:r>
            <a:r>
              <a:rPr lang="en-US" altLang="en-US" b="1" dirty="0">
                <a:solidFill>
                  <a:schemeClr val="tx2"/>
                </a:solidFill>
              </a:rPr>
              <a:t> </a:t>
            </a:r>
            <a:r>
              <a:rPr lang="en-US" altLang="en-US" dirty="0"/>
              <a:t>- allows addition or deletion of attributes in a relation.</a:t>
            </a:r>
          </a:p>
          <a:p>
            <a:pPr lvl="1"/>
            <a:r>
              <a:rPr lang="en-US" altLang="en-US" b="1" dirty="0">
                <a:solidFill>
                  <a:srgbClr val="002060"/>
                </a:solidFill>
              </a:rPr>
              <a:t>Drop</a:t>
            </a:r>
            <a:r>
              <a:rPr lang="en-US" altLang="en-US" b="1" dirty="0">
                <a:solidFill>
                  <a:schemeClr val="tx2"/>
                </a:solidFill>
              </a:rPr>
              <a:t> </a:t>
            </a:r>
            <a:r>
              <a:rPr lang="en-US" altLang="en-US" dirty="0"/>
              <a:t>- allows deletion of relations.</a:t>
            </a:r>
          </a:p>
          <a:p>
            <a:endParaRPr lang="en-US" altLang="en-US" sz="1500" dirty="0"/>
          </a:p>
        </p:txBody>
      </p:sp>
    </p:spTree>
    <p:extLst>
      <p:ext uri="{BB962C8B-B14F-4D97-AF65-F5344CB8AC3E}">
        <p14:creationId xmlns:p14="http://schemas.microsoft.com/office/powerpoint/2010/main" val="40481173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Specification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9486"/>
            <a:ext cx="5709127" cy="3677840"/>
          </a:xfrm>
        </p:spPr>
        <p:txBody>
          <a:bodyPr/>
          <a:lstStyle/>
          <a:p>
            <a:r>
              <a:rPr lang="en-US" altLang="en-US" dirty="0"/>
              <a:t>The </a:t>
            </a:r>
            <a:r>
              <a:rPr lang="en-US" altLang="en-US" b="1" dirty="0">
                <a:solidFill>
                  <a:srgbClr val="002060"/>
                </a:solidFill>
              </a:rPr>
              <a:t>grant</a:t>
            </a:r>
            <a:r>
              <a:rPr lang="en-US" altLang="en-US" dirty="0"/>
              <a:t> statement is used to confer authorization</a:t>
            </a:r>
          </a:p>
          <a:p>
            <a:pPr>
              <a:buFont typeface="Monotype Sorts" charset="2"/>
              <a:buNone/>
            </a:pPr>
            <a:r>
              <a:rPr lang="en-US" altLang="en-US" dirty="0"/>
              <a:t>	   </a:t>
            </a:r>
            <a:r>
              <a:rPr lang="en-US" altLang="en-US" b="1" dirty="0"/>
              <a:t>grant</a:t>
            </a:r>
            <a:r>
              <a:rPr lang="en-US" altLang="en-US" dirty="0"/>
              <a:t> &lt;privilege list&gt; </a:t>
            </a:r>
            <a:r>
              <a:rPr lang="en-US" altLang="en-US" b="1" dirty="0"/>
              <a:t>on </a:t>
            </a:r>
            <a:r>
              <a:rPr lang="en-US" altLang="en-US" dirty="0"/>
              <a:t>&lt;relation or view &gt; </a:t>
            </a:r>
            <a:r>
              <a:rPr lang="en-US" altLang="en-US" b="1" dirty="0"/>
              <a:t>to</a:t>
            </a:r>
            <a:r>
              <a:rPr lang="en-US" altLang="en-US" dirty="0"/>
              <a:t> &lt;user list&gt;</a:t>
            </a:r>
          </a:p>
          <a:p>
            <a:r>
              <a:rPr lang="en-US" altLang="en-US" dirty="0"/>
              <a:t>&lt;user list&gt; is:</a:t>
            </a:r>
          </a:p>
          <a:p>
            <a:pPr lvl="1"/>
            <a:r>
              <a:rPr lang="en-US" altLang="en-US" dirty="0"/>
              <a:t>a user-id</a:t>
            </a:r>
          </a:p>
          <a:p>
            <a:pPr lvl="1"/>
            <a:r>
              <a:rPr lang="en-US" altLang="en-US" b="1" dirty="0"/>
              <a:t>public</a:t>
            </a:r>
            <a:r>
              <a:rPr lang="en-US" altLang="en-US" dirty="0"/>
              <a:t>, which allows all valid users the privilege granted</a:t>
            </a:r>
          </a:p>
          <a:p>
            <a:pPr lvl="1"/>
            <a:r>
              <a:rPr lang="en-US" altLang="en-US" dirty="0"/>
              <a:t>A role (more on this later)</a:t>
            </a:r>
          </a:p>
          <a:p>
            <a:r>
              <a:rPr lang="en-US" altLang="en-US" dirty="0"/>
              <a:t>Example:</a:t>
            </a:r>
          </a:p>
          <a:p>
            <a:pPr lvl="1"/>
            <a:r>
              <a:rPr lang="en-US" altLang="en-US" b="1" dirty="0"/>
              <a:t>grant</a:t>
            </a:r>
            <a:r>
              <a:rPr lang="en-US" altLang="en-US" dirty="0"/>
              <a:t>  </a:t>
            </a:r>
            <a:r>
              <a:rPr lang="en-US" altLang="en-US" b="1" dirty="0"/>
              <a:t>select on  </a:t>
            </a:r>
            <a:r>
              <a:rPr lang="en-US" altLang="en-US" i="1" dirty="0"/>
              <a:t>department</a:t>
            </a:r>
            <a:r>
              <a:rPr lang="en-US" altLang="en-US" b="1" dirty="0"/>
              <a:t> to</a:t>
            </a:r>
            <a:r>
              <a:rPr lang="en-US" altLang="en-US" dirty="0"/>
              <a:t> </a:t>
            </a:r>
            <a:r>
              <a:rPr lang="en-US" altLang="en-US" dirty="0" err="1"/>
              <a:t>Amit</a:t>
            </a:r>
            <a:r>
              <a:rPr lang="en-US" altLang="en-US" dirty="0"/>
              <a:t>,  Satoshi</a:t>
            </a:r>
          </a:p>
          <a:p>
            <a:r>
              <a:rPr lang="en-US" altLang="en-US" dirty="0"/>
              <a:t>Granting a privilege on a view does not imply granting any privileges on the underlying relations.</a:t>
            </a:r>
          </a:p>
          <a:p>
            <a:r>
              <a:rPr lang="en-US" altLang="en-US" dirty="0"/>
              <a:t>The grantor of the privilege must already hold the privilege on the specified item (or be the database administrator).</a:t>
            </a:r>
          </a:p>
        </p:txBody>
      </p:sp>
    </p:spTree>
    <p:extLst>
      <p:ext uri="{BB962C8B-B14F-4D97-AF65-F5344CB8AC3E}">
        <p14:creationId xmlns:p14="http://schemas.microsoft.com/office/powerpoint/2010/main" val="29877796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Privileges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495354" cy="3677840"/>
          </a:xfrm>
        </p:spPr>
        <p:txBody>
          <a:bodyPr/>
          <a:lstStyle/>
          <a:p>
            <a:r>
              <a:rPr lang="en-US" altLang="en-US" b="1" dirty="0">
                <a:solidFill>
                  <a:srgbClr val="002060"/>
                </a:solidFill>
              </a:rPr>
              <a:t>select</a:t>
            </a:r>
            <a:r>
              <a:rPr lang="en-US" altLang="en-US" dirty="0"/>
              <a:t>: allows read access to relation, or the ability to query using the view</a:t>
            </a:r>
          </a:p>
          <a:p>
            <a:pPr lvl="1"/>
            <a:r>
              <a:rPr lang="en-US" altLang="en-US" dirty="0"/>
              <a:t>Example: grant users </a:t>
            </a:r>
            <a:r>
              <a:rPr lang="en-US" altLang="en-US" i="1" dirty="0"/>
              <a:t>U</a:t>
            </a:r>
            <a:r>
              <a:rPr lang="en-US" altLang="en-US" baseline="-25000" dirty="0"/>
              <a:t>1</a:t>
            </a:r>
            <a:r>
              <a:rPr lang="en-US" altLang="en-US" dirty="0"/>
              <a:t>, </a:t>
            </a:r>
            <a:r>
              <a:rPr lang="en-US" altLang="en-US" i="1" dirty="0"/>
              <a:t>U</a:t>
            </a:r>
            <a:r>
              <a:rPr lang="en-US" altLang="en-US" baseline="-25000" dirty="0"/>
              <a:t>2</a:t>
            </a:r>
            <a:r>
              <a:rPr lang="en-US" altLang="en-US" dirty="0"/>
              <a:t>, and </a:t>
            </a:r>
            <a:r>
              <a:rPr lang="en-US" altLang="en-US" i="1" dirty="0"/>
              <a:t>U</a:t>
            </a:r>
            <a:r>
              <a:rPr lang="en-US" altLang="en-US" baseline="-25000" dirty="0"/>
              <a:t>3</a:t>
            </a:r>
            <a:r>
              <a:rPr lang="en-US" altLang="en-US" dirty="0"/>
              <a:t> </a:t>
            </a:r>
            <a:r>
              <a:rPr lang="en-US" altLang="en-US" b="1" dirty="0"/>
              <a:t>select</a:t>
            </a:r>
            <a:r>
              <a:rPr lang="en-US" altLang="en-US" dirty="0"/>
              <a:t> authorization on the </a:t>
            </a:r>
            <a:r>
              <a:rPr lang="en-US" altLang="en-US" i="1" dirty="0"/>
              <a:t>instructor </a:t>
            </a:r>
            <a:r>
              <a:rPr lang="en-US" altLang="en-US" dirty="0"/>
              <a:t>relation:</a:t>
            </a:r>
          </a:p>
          <a:p>
            <a:pPr>
              <a:buFont typeface="Monotype Sorts" charset="2"/>
              <a:buNone/>
            </a:pPr>
            <a:r>
              <a:rPr lang="en-US" altLang="en-US" dirty="0"/>
              <a:t>			</a:t>
            </a:r>
            <a:r>
              <a:rPr lang="en-US" altLang="en-US" b="1" dirty="0"/>
              <a:t>grant select on </a:t>
            </a:r>
            <a:r>
              <a:rPr lang="en-US" altLang="en-US" i="1" dirty="0"/>
              <a:t>instructor </a:t>
            </a:r>
            <a:r>
              <a:rPr lang="en-US" altLang="en-US" b="1" dirty="0"/>
              <a:t>to </a:t>
            </a:r>
            <a:r>
              <a:rPr lang="en-US" altLang="en-US" i="1" dirty="0"/>
              <a:t>U</a:t>
            </a:r>
            <a:r>
              <a:rPr lang="en-US" altLang="en-US" baseline="-25000" dirty="0"/>
              <a:t>1</a:t>
            </a:r>
            <a:r>
              <a:rPr lang="en-US" altLang="en-US" i="1" dirty="0"/>
              <a:t>, U</a:t>
            </a:r>
            <a:r>
              <a:rPr lang="en-US" altLang="en-US" baseline="-25000" dirty="0"/>
              <a:t>2</a:t>
            </a:r>
            <a:r>
              <a:rPr lang="en-US" altLang="en-US" i="1" dirty="0"/>
              <a:t>, U</a:t>
            </a:r>
            <a:r>
              <a:rPr lang="en-US" altLang="en-US" baseline="-25000" dirty="0"/>
              <a:t>3</a:t>
            </a:r>
            <a:endParaRPr lang="en-US" altLang="en-US" dirty="0"/>
          </a:p>
          <a:p>
            <a:r>
              <a:rPr lang="en-US" altLang="en-US" b="1" dirty="0">
                <a:solidFill>
                  <a:srgbClr val="002060"/>
                </a:solidFill>
              </a:rPr>
              <a:t>insert</a:t>
            </a:r>
            <a:r>
              <a:rPr lang="en-US" altLang="en-US" dirty="0"/>
              <a:t>: the ability to insert tuples</a:t>
            </a:r>
          </a:p>
          <a:p>
            <a:r>
              <a:rPr lang="en-US" altLang="en-US" b="1" dirty="0">
                <a:solidFill>
                  <a:srgbClr val="002060"/>
                </a:solidFill>
              </a:rPr>
              <a:t>update</a:t>
            </a:r>
            <a:r>
              <a:rPr lang="en-US" altLang="en-US" dirty="0"/>
              <a:t>: the ability  to update using the SQL update statement</a:t>
            </a:r>
          </a:p>
          <a:p>
            <a:r>
              <a:rPr lang="en-US" altLang="en-US" b="1" dirty="0">
                <a:solidFill>
                  <a:srgbClr val="002060"/>
                </a:solidFill>
              </a:rPr>
              <a:t>delete</a:t>
            </a:r>
            <a:r>
              <a:rPr lang="en-US" altLang="en-US" dirty="0"/>
              <a:t>: the ability to delete tuples.</a:t>
            </a:r>
          </a:p>
          <a:p>
            <a:r>
              <a:rPr lang="en-US" altLang="en-US" b="1" dirty="0">
                <a:solidFill>
                  <a:srgbClr val="002060"/>
                </a:solidFill>
              </a:rPr>
              <a:t>all privileges</a:t>
            </a:r>
            <a:r>
              <a:rPr lang="en-US" altLang="en-US" dirty="0"/>
              <a:t>: used as a short form for all the allowable privileges</a:t>
            </a:r>
          </a:p>
        </p:txBody>
      </p:sp>
    </p:spTree>
    <p:extLst>
      <p:ext uri="{BB962C8B-B14F-4D97-AF65-F5344CB8AC3E}">
        <p14:creationId xmlns:p14="http://schemas.microsoft.com/office/powerpoint/2010/main" val="9769068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Revoking Authorization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56918"/>
            <a:ext cx="5669090" cy="3677840"/>
          </a:xfrm>
        </p:spPr>
        <p:txBody>
          <a:bodyPr/>
          <a:lstStyle/>
          <a:p>
            <a:r>
              <a:rPr lang="en-US" altLang="en-US" dirty="0"/>
              <a:t>The </a:t>
            </a:r>
            <a:r>
              <a:rPr lang="en-US" altLang="en-US" b="1" dirty="0">
                <a:solidFill>
                  <a:srgbClr val="002060"/>
                </a:solidFill>
              </a:rPr>
              <a:t>revoke</a:t>
            </a:r>
            <a:r>
              <a:rPr lang="en-US" altLang="en-US" b="1" dirty="0"/>
              <a:t> </a:t>
            </a:r>
            <a:r>
              <a:rPr lang="en-US" altLang="en-US" dirty="0"/>
              <a:t>statement is used to revoke authorization.</a:t>
            </a:r>
          </a:p>
          <a:p>
            <a:pPr lvl="1">
              <a:buFont typeface="Monotype Sorts" charset="2"/>
              <a:buNone/>
            </a:pPr>
            <a:r>
              <a:rPr lang="en-US" altLang="en-US" b="1" dirty="0"/>
              <a:t>revoke </a:t>
            </a:r>
            <a:r>
              <a:rPr lang="en-US" altLang="en-US" dirty="0"/>
              <a:t>&lt;privilege list&gt; </a:t>
            </a:r>
            <a:r>
              <a:rPr lang="en-US" altLang="en-US" b="1" dirty="0"/>
              <a:t>on </a:t>
            </a:r>
            <a:r>
              <a:rPr lang="en-US" altLang="en-US" dirty="0"/>
              <a:t>&lt;relation or view&gt; </a:t>
            </a:r>
            <a:r>
              <a:rPr lang="en-US" altLang="en-US" b="1" dirty="0"/>
              <a:t>from </a:t>
            </a:r>
            <a:r>
              <a:rPr lang="en-US" altLang="en-US" dirty="0"/>
              <a:t>&lt;user list&gt;</a:t>
            </a:r>
          </a:p>
          <a:p>
            <a:r>
              <a:rPr lang="en-US" altLang="en-US" dirty="0"/>
              <a:t>Example:</a:t>
            </a:r>
          </a:p>
          <a:p>
            <a:pPr lvl="1">
              <a:buFont typeface="Monotype Sorts" charset="2"/>
              <a:buNone/>
            </a:pPr>
            <a:r>
              <a:rPr lang="en-US" altLang="en-US" b="1" dirty="0"/>
              <a:t>revoke select on </a:t>
            </a:r>
            <a:r>
              <a:rPr lang="en-US" altLang="en-US" i="1" dirty="0"/>
              <a:t>student  </a:t>
            </a:r>
            <a:r>
              <a:rPr lang="en-US" altLang="en-US" b="1" dirty="0"/>
              <a:t>from </a:t>
            </a:r>
            <a:r>
              <a:rPr lang="en-US" altLang="en-US" i="1" dirty="0"/>
              <a:t>U</a:t>
            </a:r>
            <a:r>
              <a:rPr lang="en-US" altLang="en-US" i="1" baseline="-25000" dirty="0"/>
              <a:t>1</a:t>
            </a:r>
            <a:r>
              <a:rPr lang="en-US" altLang="en-US" i="1" dirty="0"/>
              <a:t>, U</a:t>
            </a:r>
            <a:r>
              <a:rPr lang="en-US" altLang="en-US" i="1" baseline="-25000" dirty="0"/>
              <a:t>2</a:t>
            </a:r>
            <a:r>
              <a:rPr lang="en-US" altLang="en-US" i="1" dirty="0"/>
              <a:t>, U</a:t>
            </a:r>
            <a:r>
              <a:rPr lang="en-US" altLang="en-US" i="1" baseline="-25000" dirty="0"/>
              <a:t>3</a:t>
            </a:r>
          </a:p>
          <a:p>
            <a:r>
              <a:rPr lang="en-US" altLang="en-US" dirty="0"/>
              <a:t>&lt;privilege-list&gt; may be </a:t>
            </a:r>
            <a:r>
              <a:rPr lang="en-US" altLang="en-US" b="1" dirty="0"/>
              <a:t>all </a:t>
            </a:r>
            <a:r>
              <a:rPr lang="en-US" altLang="en-US" dirty="0"/>
              <a:t>to revoke all privileges the </a:t>
            </a:r>
            <a:r>
              <a:rPr lang="en-US" altLang="en-US" dirty="0" err="1"/>
              <a:t>revokee</a:t>
            </a:r>
            <a:r>
              <a:rPr lang="en-US" altLang="en-US" dirty="0"/>
              <a:t> may hold.</a:t>
            </a:r>
          </a:p>
          <a:p>
            <a:r>
              <a:rPr lang="en-US" altLang="en-US" dirty="0"/>
              <a:t>If &lt;</a:t>
            </a:r>
            <a:r>
              <a:rPr lang="en-US" altLang="en-US" dirty="0" err="1"/>
              <a:t>revokee</a:t>
            </a:r>
            <a:r>
              <a:rPr lang="en-US" altLang="en-US" dirty="0"/>
              <a:t>-list&gt; includes </a:t>
            </a:r>
            <a:r>
              <a:rPr lang="en-US" altLang="en-US" b="1" dirty="0"/>
              <a:t>public, </a:t>
            </a:r>
            <a:r>
              <a:rPr lang="en-US" altLang="en-US" dirty="0"/>
              <a:t>all users lose the privilege except those granted it explicitly.</a:t>
            </a:r>
          </a:p>
          <a:p>
            <a:r>
              <a:rPr lang="en-US" altLang="en-US" dirty="0"/>
              <a:t>If the same privilege was granted twice to the same user by different grantees, the user may retain the privilege after the revocation.</a:t>
            </a:r>
          </a:p>
          <a:p>
            <a:r>
              <a:rPr lang="en-US" altLang="en-US" dirty="0"/>
              <a:t>All privileges that depend on the privilege being revoked are also revoked.</a:t>
            </a:r>
          </a:p>
          <a:p>
            <a:endParaRPr lang="en-US" altLang="en-US" sz="1500" dirty="0"/>
          </a:p>
        </p:txBody>
      </p:sp>
    </p:spTree>
    <p:extLst>
      <p:ext uri="{BB962C8B-B14F-4D97-AF65-F5344CB8AC3E}">
        <p14:creationId xmlns:p14="http://schemas.microsoft.com/office/powerpoint/2010/main" val="35957184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38630"/>
            <a:ext cx="5722444" cy="2370915"/>
          </a:xfrm>
        </p:spPr>
        <p:txBody>
          <a:bodyPr/>
          <a:lstStyle/>
          <a:p>
            <a:r>
              <a:rPr lang="en-US" altLang="en-US" dirty="0"/>
              <a:t>A</a:t>
            </a:r>
            <a:r>
              <a:rPr lang="en-US" altLang="en-US" b="1" dirty="0">
                <a:solidFill>
                  <a:srgbClr val="000099"/>
                </a:solidFill>
              </a:rPr>
              <a:t> </a:t>
            </a:r>
            <a:r>
              <a:rPr lang="en-US" altLang="en-US" b="1" dirty="0">
                <a:solidFill>
                  <a:srgbClr val="002060"/>
                </a:solidFill>
              </a:rPr>
              <a:t>role</a:t>
            </a:r>
            <a:r>
              <a:rPr lang="en-US" altLang="en-US" b="1" dirty="0">
                <a:solidFill>
                  <a:srgbClr val="000099"/>
                </a:solidFill>
              </a:rPr>
              <a:t> </a:t>
            </a:r>
            <a:r>
              <a:rPr lang="en-US" altLang="en-US" dirty="0"/>
              <a:t>is</a:t>
            </a:r>
            <a:r>
              <a:rPr lang="en-US" altLang="en-US" b="1" dirty="0">
                <a:solidFill>
                  <a:srgbClr val="000099"/>
                </a:solidFill>
              </a:rPr>
              <a:t> </a:t>
            </a:r>
            <a:r>
              <a:rPr lang="en-US" altLang="en-US" dirty="0"/>
              <a:t>a way to distinguish among various users as far as what  these users can access/update in the database.</a:t>
            </a:r>
          </a:p>
          <a:p>
            <a:r>
              <a:rPr lang="en-US" altLang="en-US" dirty="0"/>
              <a:t>To create a role we use:</a:t>
            </a:r>
          </a:p>
          <a:p>
            <a:pPr>
              <a:buNone/>
            </a:pPr>
            <a:r>
              <a:rPr lang="en-US" altLang="en-US" b="1" dirty="0"/>
              <a:t>        create a role </a:t>
            </a:r>
            <a:r>
              <a:rPr lang="en-US" altLang="en-US" dirty="0"/>
              <a:t>&lt;name&gt;</a:t>
            </a:r>
          </a:p>
          <a:p>
            <a:r>
              <a:rPr lang="en-US" altLang="en-US" dirty="0"/>
              <a:t>Example:</a:t>
            </a:r>
          </a:p>
          <a:p>
            <a:pPr lvl="1"/>
            <a:r>
              <a:rPr lang="en-US" altLang="en-US" dirty="0"/>
              <a:t>  </a:t>
            </a:r>
            <a:r>
              <a:rPr lang="en-US" altLang="en-US" b="1" dirty="0"/>
              <a:t>create role</a:t>
            </a:r>
            <a:r>
              <a:rPr lang="en-US" altLang="en-US" dirty="0"/>
              <a:t> instructor</a:t>
            </a:r>
          </a:p>
          <a:p>
            <a:r>
              <a:rPr lang="en-US" altLang="en-US" dirty="0"/>
              <a:t>Once a role is created we can assign “users” to the role using:</a:t>
            </a:r>
          </a:p>
          <a:p>
            <a:pPr lvl="1"/>
            <a:r>
              <a:rPr lang="en-US" altLang="en-US" b="1" dirty="0"/>
              <a:t>grant</a:t>
            </a:r>
            <a:r>
              <a:rPr lang="en-US" altLang="en-US" dirty="0"/>
              <a:t>  &lt;role&gt; </a:t>
            </a:r>
            <a:r>
              <a:rPr lang="en-US" altLang="en-US" b="1" dirty="0"/>
              <a:t>to </a:t>
            </a:r>
            <a:r>
              <a:rPr lang="en-US" altLang="en-US" dirty="0"/>
              <a:t>&lt;users&gt;</a:t>
            </a:r>
          </a:p>
          <a:p>
            <a:endParaRPr lang="en-US" altLang="en-US" sz="1500" dirty="0"/>
          </a:p>
        </p:txBody>
      </p:sp>
    </p:spTree>
    <p:extLst>
      <p:ext uri="{BB962C8B-B14F-4D97-AF65-F5344CB8AC3E}">
        <p14:creationId xmlns:p14="http://schemas.microsoft.com/office/powerpoint/2010/main" val="40363062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 Example</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47774"/>
            <a:ext cx="5692834" cy="3677840"/>
          </a:xfrm>
        </p:spPr>
        <p:txBody>
          <a:bodyPr/>
          <a:lstStyle/>
          <a:p>
            <a:r>
              <a:rPr lang="en-US" altLang="en-US" b="1" dirty="0"/>
              <a:t>create role</a:t>
            </a:r>
            <a:r>
              <a:rPr lang="en-US" altLang="en-US" dirty="0"/>
              <a:t> instructor;</a:t>
            </a:r>
          </a:p>
          <a:p>
            <a:r>
              <a:rPr lang="en-US" altLang="en-US" b="1" dirty="0"/>
              <a:t>grant</a:t>
            </a:r>
            <a:r>
              <a:rPr lang="en-US" altLang="en-US" dirty="0"/>
              <a:t> </a:t>
            </a:r>
            <a:r>
              <a:rPr lang="en-US" altLang="en-US" i="1" dirty="0"/>
              <a:t>instructor</a:t>
            </a:r>
            <a:r>
              <a:rPr lang="en-US" altLang="en-US" b="1" dirty="0"/>
              <a:t> to </a:t>
            </a:r>
            <a:r>
              <a:rPr lang="en-US" altLang="en-US" dirty="0" err="1"/>
              <a:t>Amit</a:t>
            </a:r>
            <a:r>
              <a:rPr lang="en-US" altLang="en-US" b="1" dirty="0"/>
              <a:t>;</a:t>
            </a:r>
            <a:endParaRPr lang="en-US" altLang="en-US" dirty="0"/>
          </a:p>
          <a:p>
            <a:r>
              <a:rPr lang="en-US" altLang="en-US" dirty="0"/>
              <a:t>Privileges can be granted to roles:</a:t>
            </a:r>
          </a:p>
          <a:p>
            <a:pPr lvl="1"/>
            <a:r>
              <a:rPr lang="en-US" altLang="en-US" b="1" dirty="0"/>
              <a:t>grant</a:t>
            </a:r>
            <a:r>
              <a:rPr lang="en-US" altLang="en-US" dirty="0"/>
              <a:t> </a:t>
            </a:r>
            <a:r>
              <a:rPr lang="en-US" altLang="en-US" b="1" dirty="0"/>
              <a:t>select</a:t>
            </a:r>
            <a:r>
              <a:rPr lang="en-US" altLang="en-US" dirty="0"/>
              <a:t> </a:t>
            </a:r>
            <a:r>
              <a:rPr lang="en-US" altLang="en-US" b="1" dirty="0"/>
              <a:t>on</a:t>
            </a:r>
            <a:r>
              <a:rPr lang="en-US" altLang="en-US" dirty="0"/>
              <a:t> </a:t>
            </a:r>
            <a:r>
              <a:rPr lang="en-US" altLang="en-US" i="1" dirty="0"/>
              <a:t>takes</a:t>
            </a:r>
            <a:r>
              <a:rPr lang="en-US" altLang="en-US" dirty="0"/>
              <a:t> </a:t>
            </a:r>
            <a:r>
              <a:rPr lang="en-US" altLang="en-US" b="1" dirty="0"/>
              <a:t>to</a:t>
            </a:r>
            <a:r>
              <a:rPr lang="en-US" altLang="en-US" dirty="0"/>
              <a:t> </a:t>
            </a:r>
            <a:r>
              <a:rPr lang="en-US" altLang="en-US" i="1" dirty="0"/>
              <a:t>instructor</a:t>
            </a:r>
            <a:r>
              <a:rPr lang="en-US" altLang="en-US" dirty="0"/>
              <a:t>;</a:t>
            </a:r>
          </a:p>
          <a:p>
            <a:r>
              <a:rPr lang="en-US" altLang="en-US" dirty="0"/>
              <a:t>Roles can be granted to users, as well as to other roles</a:t>
            </a:r>
          </a:p>
          <a:p>
            <a:pPr lvl="1"/>
            <a:r>
              <a:rPr lang="en-US" altLang="en-US" b="1" dirty="0"/>
              <a:t>create</a:t>
            </a:r>
            <a:r>
              <a:rPr lang="en-US" altLang="en-US" dirty="0"/>
              <a:t> </a:t>
            </a:r>
            <a:r>
              <a:rPr lang="en-US" altLang="en-US" b="1" dirty="0"/>
              <a:t>role</a:t>
            </a:r>
            <a:r>
              <a:rPr lang="en-US" altLang="en-US" dirty="0"/>
              <a:t> </a:t>
            </a:r>
            <a:r>
              <a:rPr lang="en-US" altLang="en-US" i="1" dirty="0" err="1"/>
              <a:t>teaching_assistant</a:t>
            </a:r>
            <a:endParaRPr lang="en-US" altLang="en-US" i="1" dirty="0"/>
          </a:p>
          <a:p>
            <a:pPr lvl="1"/>
            <a:r>
              <a:rPr lang="en-US" altLang="en-US" b="1" dirty="0"/>
              <a:t>grant</a:t>
            </a:r>
            <a:r>
              <a:rPr lang="en-US" altLang="en-US" dirty="0"/>
              <a:t> </a:t>
            </a:r>
            <a:r>
              <a:rPr lang="en-US" altLang="en-US" i="1" dirty="0" err="1"/>
              <a:t>teaching_assistant</a:t>
            </a:r>
            <a:r>
              <a:rPr lang="en-US" altLang="en-US" dirty="0"/>
              <a:t> </a:t>
            </a:r>
            <a:r>
              <a:rPr lang="en-US" altLang="en-US" b="1" dirty="0"/>
              <a:t>to</a:t>
            </a:r>
            <a:r>
              <a:rPr lang="en-US" altLang="en-US" dirty="0"/>
              <a:t> </a:t>
            </a:r>
            <a:r>
              <a:rPr lang="en-US" altLang="en-US" i="1" dirty="0"/>
              <a:t>instructor</a:t>
            </a:r>
            <a:r>
              <a:rPr lang="en-US" altLang="en-US" dirty="0"/>
              <a:t>;</a:t>
            </a:r>
          </a:p>
          <a:p>
            <a:pPr lvl="2"/>
            <a:r>
              <a:rPr lang="en-US" altLang="en-US" i="1" dirty="0"/>
              <a:t>Instructor</a:t>
            </a:r>
            <a:r>
              <a:rPr lang="en-US" altLang="en-US" dirty="0"/>
              <a:t> inherits all privileges of </a:t>
            </a:r>
            <a:r>
              <a:rPr lang="en-US" altLang="en-US" i="1" dirty="0" err="1"/>
              <a:t>teaching_assistant</a:t>
            </a:r>
            <a:endParaRPr lang="en-US" altLang="en-US" i="1" dirty="0"/>
          </a:p>
          <a:p>
            <a:r>
              <a:rPr lang="en-US" altLang="en-US" dirty="0"/>
              <a:t>Chain of roles</a:t>
            </a:r>
          </a:p>
          <a:p>
            <a:pPr lvl="1"/>
            <a:r>
              <a:rPr lang="en-US" altLang="en-US" b="1" dirty="0"/>
              <a:t>create</a:t>
            </a:r>
            <a:r>
              <a:rPr lang="en-US" altLang="en-US" dirty="0"/>
              <a:t> </a:t>
            </a:r>
            <a:r>
              <a:rPr lang="en-US" altLang="en-US" b="1" dirty="0"/>
              <a:t>role</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instructor</a:t>
            </a:r>
            <a:r>
              <a:rPr lang="en-US" altLang="en-US" dirty="0"/>
              <a:t> </a:t>
            </a:r>
            <a:r>
              <a:rPr lang="en-US" altLang="en-US" b="1" dirty="0"/>
              <a:t>to</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dean</a:t>
            </a:r>
            <a:r>
              <a:rPr lang="en-US" altLang="en-US" dirty="0"/>
              <a:t> </a:t>
            </a:r>
            <a:r>
              <a:rPr lang="en-US" altLang="en-US" b="1" dirty="0"/>
              <a:t>to</a:t>
            </a:r>
            <a:r>
              <a:rPr lang="en-US" altLang="en-US" dirty="0"/>
              <a:t> Satoshi;</a:t>
            </a:r>
          </a:p>
          <a:p>
            <a:endParaRPr lang="en-US" altLang="en-US" sz="1500" dirty="0"/>
          </a:p>
        </p:txBody>
      </p:sp>
    </p:spTree>
    <p:extLst>
      <p:ext uri="{BB962C8B-B14F-4D97-AF65-F5344CB8AC3E}">
        <p14:creationId xmlns:p14="http://schemas.microsoft.com/office/powerpoint/2010/main" val="9008259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a:defRPr/>
            </a:pPr>
            <a:r>
              <a:rPr lang="en-US" dirty="0">
                <a:ea typeface="+mj-ea"/>
              </a:rPr>
              <a:t>Authorization on Views</a:t>
            </a:r>
          </a:p>
        </p:txBody>
      </p:sp>
      <p:sp>
        <p:nvSpPr>
          <p:cNvPr id="88067" name="Rectangle 3"/>
          <p:cNvSpPr>
            <a:spLocks noGrp="1" noChangeArrowheads="1"/>
          </p:cNvSpPr>
          <p:nvPr>
            <p:ph type="body" idx="1"/>
          </p:nvPr>
        </p:nvSpPr>
        <p:spPr>
          <a:xfrm>
            <a:off x="1719263" y="884350"/>
            <a:ext cx="5709128" cy="2797664"/>
          </a:xfrm>
        </p:spPr>
        <p:txBody>
          <a:bodyPr/>
          <a:lstStyle/>
          <a:p>
            <a:r>
              <a:rPr lang="en-US" altLang="en-US" b="1" dirty="0"/>
              <a:t>create view  </a:t>
            </a:r>
            <a:r>
              <a:rPr lang="en-US" altLang="en-US" i="1" dirty="0" err="1"/>
              <a:t>geo_instructor</a:t>
            </a:r>
            <a:r>
              <a:rPr lang="en-US" altLang="en-US" i="1" dirty="0"/>
              <a:t> </a:t>
            </a:r>
            <a:r>
              <a:rPr lang="en-US" altLang="en-US" b="1" dirty="0"/>
              <a:t>as</a:t>
            </a:r>
            <a:br>
              <a:rPr lang="en-US" altLang="en-US" b="1" dirty="0"/>
            </a:br>
            <a:r>
              <a:rPr lang="en-US" altLang="en-US" dirty="0"/>
              <a:t>(</a:t>
            </a:r>
            <a:r>
              <a:rPr lang="en-US" altLang="en-US" b="1" dirty="0"/>
              <a:t>select </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a:t>dept_name </a:t>
            </a:r>
            <a:r>
              <a:rPr lang="en-US" altLang="en-US" dirty="0"/>
              <a:t>= 'Geology');</a:t>
            </a:r>
          </a:p>
          <a:p>
            <a:r>
              <a:rPr lang="en-US" altLang="en-US" b="1" dirty="0"/>
              <a:t>grant select on </a:t>
            </a:r>
            <a:r>
              <a:rPr lang="en-US" altLang="en-US" i="1" dirty="0" err="1"/>
              <a:t>geo_instructor</a:t>
            </a:r>
            <a:r>
              <a:rPr lang="en-US" altLang="en-US" i="1" dirty="0"/>
              <a:t> </a:t>
            </a:r>
            <a:r>
              <a:rPr lang="en-US" altLang="en-US" b="1" dirty="0"/>
              <a:t>to </a:t>
            </a:r>
            <a:r>
              <a:rPr lang="en-US" altLang="en-US" i="1" dirty="0"/>
              <a:t> </a:t>
            </a:r>
            <a:r>
              <a:rPr lang="en-US" altLang="en-US" i="1" dirty="0" err="1"/>
              <a:t>geo_staff</a:t>
            </a:r>
            <a:endParaRPr lang="en-US" altLang="en-US" i="1" dirty="0"/>
          </a:p>
          <a:p>
            <a:r>
              <a:rPr lang="en-US" altLang="en-US" dirty="0"/>
              <a:t>Suppose that a  </a:t>
            </a:r>
            <a:r>
              <a:rPr lang="en-US" altLang="en-US" i="1" dirty="0" err="1"/>
              <a:t>geo_staff</a:t>
            </a:r>
            <a:r>
              <a:rPr lang="en-US" altLang="en-US" dirty="0"/>
              <a:t> member issues</a:t>
            </a:r>
          </a:p>
          <a:p>
            <a:pPr lvl="1"/>
            <a:r>
              <a:rPr lang="en-US" altLang="en-US" b="1" dirty="0"/>
              <a:t>select </a:t>
            </a:r>
            <a:r>
              <a:rPr lang="en-US" altLang="en-US" dirty="0"/>
              <a:t>*</a:t>
            </a:r>
            <a:br>
              <a:rPr lang="en-US" altLang="en-US" dirty="0"/>
            </a:br>
            <a:r>
              <a:rPr lang="en-US" altLang="en-US" b="1" dirty="0"/>
              <a:t>from </a:t>
            </a:r>
            <a:r>
              <a:rPr lang="en-US" altLang="en-US" i="1" dirty="0" err="1"/>
              <a:t>geo_instructor</a:t>
            </a:r>
            <a:r>
              <a:rPr lang="en-US" altLang="en-US" dirty="0"/>
              <a:t>;</a:t>
            </a:r>
          </a:p>
          <a:p>
            <a:r>
              <a:rPr lang="en-US" altLang="en-US" dirty="0"/>
              <a:t>What if </a:t>
            </a:r>
          </a:p>
          <a:p>
            <a:pPr lvl="1"/>
            <a:r>
              <a:rPr lang="en-US" altLang="en-US" i="1" dirty="0" err="1"/>
              <a:t>geo_staff</a:t>
            </a:r>
            <a:r>
              <a:rPr lang="en-US" altLang="en-US" dirty="0"/>
              <a:t> does not have permissions on </a:t>
            </a:r>
            <a:r>
              <a:rPr lang="en-US" altLang="en-US" i="1" dirty="0"/>
              <a:t>instructor?</a:t>
            </a:r>
          </a:p>
          <a:p>
            <a:pPr lvl="1"/>
            <a:r>
              <a:rPr lang="en-US" altLang="en-US" dirty="0"/>
              <a:t>Creator of view did not have some permissions on </a:t>
            </a:r>
            <a:r>
              <a:rPr lang="en-US" altLang="en-US" i="1" dirty="0"/>
              <a:t>instructor?</a:t>
            </a:r>
            <a:endParaRPr lang="en-US" altLang="en-US" dirty="0"/>
          </a:p>
          <a:p>
            <a:endParaRPr lang="en-US" altLang="en-US" dirty="0"/>
          </a:p>
        </p:txBody>
      </p:sp>
    </p:spTree>
    <p:extLst>
      <p:ext uri="{BB962C8B-B14F-4D97-AF65-F5344CB8AC3E}">
        <p14:creationId xmlns:p14="http://schemas.microsoft.com/office/powerpoint/2010/main" val="4882338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pPr>
              <a:defRPr/>
            </a:pPr>
            <a:r>
              <a:rPr lang="en-US" dirty="0">
                <a:ea typeface="+mj-ea"/>
              </a:rPr>
              <a:t>Other Authorization Features</a:t>
            </a:r>
          </a:p>
        </p:txBody>
      </p:sp>
      <p:sp>
        <p:nvSpPr>
          <p:cNvPr id="89091" name="Rectangle 3"/>
          <p:cNvSpPr>
            <a:spLocks noGrp="1" noChangeArrowheads="1"/>
          </p:cNvSpPr>
          <p:nvPr>
            <p:ph type="body" idx="1"/>
          </p:nvPr>
        </p:nvSpPr>
        <p:spPr>
          <a:xfrm>
            <a:off x="1719263" y="820342"/>
            <a:ext cx="5782369" cy="2764107"/>
          </a:xfrm>
        </p:spPr>
        <p:txBody>
          <a:bodyPr/>
          <a:lstStyle/>
          <a:p>
            <a:r>
              <a:rPr lang="en-US" altLang="en-US" b="1" dirty="0"/>
              <a:t>references</a:t>
            </a:r>
            <a:r>
              <a:rPr lang="en-US" altLang="en-US" dirty="0"/>
              <a:t> privilege to create foreign key</a:t>
            </a:r>
          </a:p>
          <a:p>
            <a:pPr lvl="1"/>
            <a:r>
              <a:rPr lang="en-US" altLang="en-US" b="1" dirty="0"/>
              <a:t>grant reference </a:t>
            </a:r>
            <a:r>
              <a:rPr lang="en-US" altLang="en-US" dirty="0"/>
              <a:t>(</a:t>
            </a:r>
            <a:r>
              <a:rPr lang="en-US" altLang="en-US" i="1" dirty="0"/>
              <a:t>dept_name</a:t>
            </a:r>
            <a:r>
              <a:rPr lang="en-US" altLang="en-US" dirty="0"/>
              <a:t>) </a:t>
            </a:r>
            <a:r>
              <a:rPr lang="en-US" altLang="en-US" b="1" dirty="0"/>
              <a:t>on </a:t>
            </a:r>
            <a:r>
              <a:rPr lang="en-US" altLang="en-US" i="1" dirty="0"/>
              <a:t>department </a:t>
            </a:r>
            <a:r>
              <a:rPr lang="en-US" altLang="en-US" b="1" dirty="0"/>
              <a:t>to </a:t>
            </a:r>
            <a:r>
              <a:rPr lang="en-US" altLang="en-US" dirty="0"/>
              <a:t>Mariano;</a:t>
            </a:r>
          </a:p>
          <a:p>
            <a:pPr lvl="1"/>
            <a:r>
              <a:rPr lang="en-US" altLang="en-US" dirty="0"/>
              <a:t>Why is this required?</a:t>
            </a:r>
          </a:p>
          <a:p>
            <a:r>
              <a:rPr lang="en-US" altLang="en-US" dirty="0"/>
              <a:t>transfer of privileges</a:t>
            </a:r>
          </a:p>
          <a:p>
            <a:pPr lvl="1"/>
            <a:r>
              <a:rPr lang="en-US" altLang="en-US" b="1" dirty="0"/>
              <a:t>grant select on </a:t>
            </a:r>
            <a:r>
              <a:rPr lang="en-US" altLang="en-US" i="1" dirty="0"/>
              <a:t>department </a:t>
            </a:r>
            <a:r>
              <a:rPr lang="en-US" altLang="en-US" b="1" dirty="0"/>
              <a:t>to </a:t>
            </a:r>
            <a:r>
              <a:rPr lang="en-US" altLang="en-US" dirty="0" err="1"/>
              <a:t>Amit</a:t>
            </a:r>
            <a:r>
              <a:rPr lang="en-US" altLang="en-US" dirty="0"/>
              <a:t> </a:t>
            </a:r>
            <a:r>
              <a:rPr lang="en-US" altLang="en-US" b="1" dirty="0"/>
              <a:t>with grant option</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cascade</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restrict</a:t>
            </a:r>
            <a:r>
              <a:rPr lang="en-US" altLang="en-US" dirty="0"/>
              <a:t>;</a:t>
            </a:r>
          </a:p>
          <a:p>
            <a:pPr lvl="1"/>
            <a:r>
              <a:rPr lang="en-US" altLang="en-US" dirty="0"/>
              <a:t>And more!</a:t>
            </a:r>
          </a:p>
        </p:txBody>
      </p:sp>
      <p:sp>
        <p:nvSpPr>
          <p:cNvPr id="2" name="TextBox 1">
            <a:extLst>
              <a:ext uri="{FF2B5EF4-FFF2-40B4-BE49-F238E27FC236}">
                <a16:creationId xmlns:a16="http://schemas.microsoft.com/office/drawing/2014/main" id="{3BFD4D67-A653-7245-A0D1-A283FB9407F1}"/>
              </a:ext>
            </a:extLst>
          </p:cNvPr>
          <p:cNvSpPr txBox="1"/>
          <p:nvPr/>
        </p:nvSpPr>
        <p:spPr>
          <a:xfrm>
            <a:off x="838200" y="3213154"/>
            <a:ext cx="6918754" cy="1200329"/>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Like in many other cases, SQL DBMS have product specific variations.</a:t>
            </a:r>
          </a:p>
          <a:p>
            <a:pPr marL="285750" indent="-285750">
              <a:buFont typeface="Arial" panose="020B0604020202020204" pitchFamily="34" charset="0"/>
              <a:buChar char="•"/>
            </a:pPr>
            <a:endParaRPr lang="en-US" dirty="0">
              <a:solidFill>
                <a:srgbClr val="FF0000"/>
              </a:solidFill>
            </a:endParaRPr>
          </a:p>
          <a:p>
            <a:r>
              <a:rPr lang="en-US" dirty="0">
                <a:solidFill>
                  <a:srgbClr val="FF0000"/>
                </a:solidFill>
              </a:rPr>
              <a:t>Switch to notebook.</a:t>
            </a:r>
          </a:p>
        </p:txBody>
      </p:sp>
    </p:spTree>
    <p:extLst>
      <p:ext uri="{BB962C8B-B14F-4D97-AF65-F5344CB8AC3E}">
        <p14:creationId xmlns:p14="http://schemas.microsoft.com/office/powerpoint/2010/main" val="6112167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More Set-Like Concepts</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06266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696641" y="97384"/>
            <a:ext cx="6057900" cy="457200"/>
          </a:xfrm>
        </p:spPr>
        <p:txBody>
          <a:bodyPr/>
          <a:lstStyle/>
          <a:p>
            <a:pPr>
              <a:defRPr/>
            </a:pPr>
            <a:r>
              <a:rPr lang="en-US" dirty="0">
                <a:ea typeface="+mj-ea"/>
              </a:rPr>
              <a:t>Unique Constraints </a:t>
            </a:r>
          </a:p>
        </p:txBody>
      </p:sp>
      <p:sp>
        <p:nvSpPr>
          <p:cNvPr id="60419" name="Rectangle 3"/>
          <p:cNvSpPr>
            <a:spLocks noGrp="1" noChangeArrowheads="1"/>
          </p:cNvSpPr>
          <p:nvPr>
            <p:ph type="body" idx="1"/>
          </p:nvPr>
        </p:nvSpPr>
        <p:spPr>
          <a:xfrm>
            <a:off x="1746648" y="823866"/>
            <a:ext cx="5283518" cy="1937623"/>
          </a:xfrm>
        </p:spPr>
        <p:txBody>
          <a:bodyPr/>
          <a:lstStyle/>
          <a:p>
            <a:r>
              <a:rPr lang="en-US" altLang="en-US" b="1" dirty="0"/>
              <a:t>unique</a:t>
            </a:r>
            <a:r>
              <a:rPr kumimoji="0" lang="en-US" altLang="en-US" dirty="0"/>
              <a:t> (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a:t>
            </a:r>
            <a:r>
              <a:rPr kumimoji="0" lang="en-US" altLang="en-US" dirty="0"/>
              <a:t>)</a:t>
            </a:r>
          </a:p>
          <a:p>
            <a:pPr lvl="1"/>
            <a:r>
              <a:rPr kumimoji="0" lang="en-US" altLang="en-US" dirty="0"/>
              <a:t>The unique specification states that the attributes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 </a:t>
            </a:r>
            <a:r>
              <a:rPr kumimoji="0" lang="en-US" altLang="en-US" dirty="0"/>
              <a:t> form a candidate key.</a:t>
            </a:r>
          </a:p>
          <a:p>
            <a:pPr lvl="1"/>
            <a:r>
              <a:rPr kumimoji="0" lang="en-US" altLang="en-US" dirty="0">
                <a:solidFill>
                  <a:srgbClr val="FF0000"/>
                </a:solidFill>
              </a:rPr>
              <a:t>Candidate keys are permitted to be null </a:t>
            </a:r>
            <a:r>
              <a:rPr kumimoji="0" lang="en-US" altLang="en-US" dirty="0"/>
              <a:t>(in contrast to primary keys).</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20371561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1557338" y="107156"/>
            <a:ext cx="6057900" cy="457200"/>
          </a:xfrm>
        </p:spPr>
        <p:txBody>
          <a:bodyPr/>
          <a:lstStyle/>
          <a:p>
            <a:r>
              <a:rPr lang="en-US" altLang="en-US" dirty="0"/>
              <a:t>Set Comparison – </a:t>
            </a:r>
            <a:r>
              <a:rPr lang="ja-JP" altLang="en-US" dirty="0"/>
              <a:t>“</a:t>
            </a:r>
            <a:r>
              <a:rPr lang="en-US" altLang="ja-JP" dirty="0"/>
              <a:t>some</a:t>
            </a:r>
            <a:r>
              <a:rPr lang="ja-JP" altLang="en-US" dirty="0"/>
              <a:t>”</a:t>
            </a:r>
            <a:r>
              <a:rPr lang="en-US" altLang="ja-JP" dirty="0"/>
              <a:t> Clause</a:t>
            </a:r>
            <a:endParaRPr lang="en-US" altLang="en-US" dirty="0"/>
          </a:p>
        </p:txBody>
      </p:sp>
      <p:sp>
        <p:nvSpPr>
          <p:cNvPr id="51202" name="Rectangle 3"/>
          <p:cNvSpPr>
            <a:spLocks noGrp="1" noChangeArrowheads="1"/>
          </p:cNvSpPr>
          <p:nvPr>
            <p:ph type="body" idx="1"/>
          </p:nvPr>
        </p:nvSpPr>
        <p:spPr>
          <a:xfrm>
            <a:off x="1715610" y="829865"/>
            <a:ext cx="5538179" cy="3151869"/>
          </a:xfrm>
        </p:spPr>
        <p:txBody>
          <a:bodyPr/>
          <a:lstStyle/>
          <a:p>
            <a:pPr defTabSz="686991">
              <a:tabLst>
                <a:tab pos="1372791" algn="l"/>
              </a:tabLst>
            </a:pPr>
            <a:r>
              <a:rPr lang="en-US" altLang="en-US" dirty="0"/>
              <a:t>Find names of instructors with salary greater than that of some (at least one) instructor in the Biology department.</a:t>
            </a:r>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r>
              <a:rPr lang="en-US" altLang="en-US" dirty="0"/>
              <a:t>Same query using &gt; </a:t>
            </a:r>
            <a:r>
              <a:rPr lang="en-US" altLang="en-US" b="1" dirty="0"/>
              <a:t>some</a:t>
            </a:r>
            <a:r>
              <a:rPr lang="en-US" altLang="en-US" dirty="0"/>
              <a:t> clause</a:t>
            </a:r>
          </a:p>
        </p:txBody>
      </p:sp>
      <p:sp>
        <p:nvSpPr>
          <p:cNvPr id="51204" name="Text Box 5"/>
          <p:cNvSpPr txBox="1">
            <a:spLocks noChangeArrowheads="1"/>
          </p:cNvSpPr>
          <p:nvPr/>
        </p:nvSpPr>
        <p:spPr bwMode="auto">
          <a:xfrm>
            <a:off x="2611041" y="2464420"/>
            <a:ext cx="42433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some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
        <p:nvSpPr>
          <p:cNvPr id="51205" name="Text Box 6"/>
          <p:cNvSpPr txBox="1">
            <a:spLocks noChangeArrowheads="1"/>
          </p:cNvSpPr>
          <p:nvPr/>
        </p:nvSpPr>
        <p:spPr bwMode="auto">
          <a:xfrm>
            <a:off x="2607469" y="1354850"/>
            <a:ext cx="39564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S.dept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26521723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a:xfrm>
            <a:off x="1610916" y="109791"/>
            <a:ext cx="6057900" cy="457200"/>
          </a:xfrm>
        </p:spPr>
        <p:txBody>
          <a:bodyPr/>
          <a:lstStyle/>
          <a:p>
            <a:r>
              <a:rPr lang="en-US" altLang="en-US" dirty="0"/>
              <a:t>Definition of  </a:t>
            </a:r>
            <a:r>
              <a:rPr lang="ja-JP" altLang="en-US" dirty="0"/>
              <a:t>“</a:t>
            </a:r>
            <a:r>
              <a:rPr lang="en-US" altLang="ja-JP" dirty="0"/>
              <a:t>some</a:t>
            </a:r>
            <a:r>
              <a:rPr lang="ja-JP" altLang="en-US" dirty="0"/>
              <a:t>”</a:t>
            </a:r>
            <a:r>
              <a:rPr lang="en-US" altLang="ja-JP" dirty="0"/>
              <a:t> Clause</a:t>
            </a:r>
            <a:endParaRPr lang="en-US" altLang="en-US" dirty="0"/>
          </a:p>
        </p:txBody>
      </p:sp>
      <p:sp>
        <p:nvSpPr>
          <p:cNvPr id="52226" name="Rectangle 3"/>
          <p:cNvSpPr>
            <a:spLocks noGrp="1" noChangeArrowheads="1"/>
          </p:cNvSpPr>
          <p:nvPr>
            <p:ph type="body" idx="1"/>
          </p:nvPr>
        </p:nvSpPr>
        <p:spPr>
          <a:xfrm>
            <a:off x="1711149" y="829867"/>
            <a:ext cx="5100637" cy="535781"/>
          </a:xfrm>
        </p:spPr>
        <p:txBody>
          <a:bodyPr/>
          <a:lstStyle/>
          <a:p>
            <a:r>
              <a:rPr lang="en-US" altLang="en-US" dirty="0"/>
              <a:t>F &lt;comp&gt; </a:t>
            </a:r>
            <a:r>
              <a:rPr lang="en-US" altLang="en-US" b="1" dirty="0"/>
              <a:t>some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 </a:t>
            </a:r>
            <a:r>
              <a:rPr lang="en-US" altLang="en-US" dirty="0">
                <a:sym typeface="Symbol" panose="05050102010706020507" pitchFamily="18" charset="2"/>
              </a:rPr>
              <a:t>such that (F &lt;comp&gt; </a:t>
            </a:r>
            <a:r>
              <a:rPr lang="en-US" altLang="en-US" i="1" dirty="0">
                <a:sym typeface="Symbol" panose="05050102010706020507" pitchFamily="18" charset="2"/>
              </a:rPr>
              <a:t>t </a:t>
            </a:r>
            <a:r>
              <a:rPr lang="en-US" altLang="en-US" dirty="0">
                <a:sym typeface="Symbol" panose="05050102010706020507" pitchFamily="18" charset="2"/>
              </a:rPr>
              <a:t>)</a:t>
            </a:r>
            <a:br>
              <a:rPr lang="en-US" altLang="en-US" i="1" dirty="0">
                <a:sym typeface="Symbol" panose="05050102010706020507" pitchFamily="18" charset="2"/>
              </a:rPr>
            </a:br>
            <a:r>
              <a:rPr lang="en-US" altLang="en-US" dirty="0">
                <a:sym typeface="Symbol" panose="05050102010706020507" pitchFamily="18" charset="2"/>
              </a:rPr>
              <a:t>Where &lt;comp&gt; can be:      </a:t>
            </a:r>
            <a:endParaRPr lang="en-US" altLang="en-US" dirty="0"/>
          </a:p>
        </p:txBody>
      </p:sp>
      <p:grpSp>
        <p:nvGrpSpPr>
          <p:cNvPr id="2" name="Group 1"/>
          <p:cNvGrpSpPr>
            <a:grpSpLocks/>
          </p:cNvGrpSpPr>
          <p:nvPr/>
        </p:nvGrpSpPr>
        <p:grpSpPr bwMode="auto">
          <a:xfrm>
            <a:off x="2277666" y="1464469"/>
            <a:ext cx="5854303" cy="3175397"/>
            <a:chOff x="809625" y="1952625"/>
            <a:chExt cx="7805738" cy="4233863"/>
          </a:xfrm>
        </p:grpSpPr>
        <p:grpSp>
          <p:nvGrpSpPr>
            <p:cNvPr id="3" name="Group 4"/>
            <p:cNvGrpSpPr>
              <a:grpSpLocks/>
            </p:cNvGrpSpPr>
            <p:nvPr/>
          </p:nvGrpSpPr>
          <p:grpSpPr bwMode="auto">
            <a:xfrm>
              <a:off x="2105025" y="1952625"/>
              <a:ext cx="457200" cy="1066800"/>
              <a:chOff x="2448" y="1296"/>
              <a:chExt cx="288" cy="960"/>
            </a:xfrm>
          </p:grpSpPr>
          <p:sp>
            <p:nvSpPr>
              <p:cNvPr id="52246"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47"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48"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2229" name="Text Box 8"/>
            <p:cNvSpPr txBox="1">
              <a:spLocks noChangeArrowheads="1"/>
            </p:cNvSpPr>
            <p:nvPr/>
          </p:nvSpPr>
          <p:spPr bwMode="auto">
            <a:xfrm>
              <a:off x="830262" y="2257425"/>
              <a:ext cx="1350961"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30" name="Text Box 9"/>
            <p:cNvSpPr txBox="1">
              <a:spLocks noChangeArrowheads="1"/>
            </p:cNvSpPr>
            <p:nvPr/>
          </p:nvSpPr>
          <p:spPr bwMode="auto">
            <a:xfrm>
              <a:off x="2638425" y="2257425"/>
              <a:ext cx="9144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31" name="Rectangle 10"/>
            <p:cNvSpPr>
              <a:spLocks noChangeArrowheads="1"/>
            </p:cNvSpPr>
            <p:nvPr/>
          </p:nvSpPr>
          <p:spPr bwMode="auto">
            <a:xfrm>
              <a:off x="2105025" y="3118035"/>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2" name="Rectangle 11"/>
            <p:cNvSpPr>
              <a:spLocks noChangeArrowheads="1"/>
            </p:cNvSpPr>
            <p:nvPr/>
          </p:nvSpPr>
          <p:spPr bwMode="auto">
            <a:xfrm>
              <a:off x="2105025" y="3476625"/>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3" name="Rectangle 12"/>
            <p:cNvSpPr>
              <a:spLocks noChangeArrowheads="1"/>
            </p:cNvSpPr>
            <p:nvPr/>
          </p:nvSpPr>
          <p:spPr bwMode="auto">
            <a:xfrm>
              <a:off x="2105025" y="39306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4" name="Text Box 13"/>
            <p:cNvSpPr txBox="1">
              <a:spLocks noChangeArrowheads="1"/>
            </p:cNvSpPr>
            <p:nvPr/>
          </p:nvSpPr>
          <p:spPr bwMode="auto">
            <a:xfrm>
              <a:off x="2638425" y="34163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2235" name="Rectangle 14"/>
            <p:cNvSpPr>
              <a:spLocks noChangeArrowheads="1"/>
            </p:cNvSpPr>
            <p:nvPr/>
          </p:nvSpPr>
          <p:spPr bwMode="auto">
            <a:xfrm>
              <a:off x="2105025" y="42354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6" name="Rectangle 15"/>
            <p:cNvSpPr>
              <a:spLocks noChangeArrowheads="1"/>
            </p:cNvSpPr>
            <p:nvPr/>
          </p:nvSpPr>
          <p:spPr bwMode="auto">
            <a:xfrm>
              <a:off x="2105025" y="47720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7" name="Rectangle 16"/>
            <p:cNvSpPr>
              <a:spLocks noChangeArrowheads="1"/>
            </p:cNvSpPr>
            <p:nvPr/>
          </p:nvSpPr>
          <p:spPr bwMode="auto">
            <a:xfrm>
              <a:off x="2105025" y="5076825"/>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8" name="Text Box 17"/>
            <p:cNvSpPr txBox="1">
              <a:spLocks noChangeArrowheads="1"/>
            </p:cNvSpPr>
            <p:nvPr/>
          </p:nvSpPr>
          <p:spPr bwMode="auto">
            <a:xfrm>
              <a:off x="809625" y="5000625"/>
              <a:ext cx="14478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p>
          </p:txBody>
        </p:sp>
        <p:sp>
          <p:nvSpPr>
            <p:cNvPr id="52239" name="Text Box 18"/>
            <p:cNvSpPr txBox="1">
              <a:spLocks noChangeArrowheads="1"/>
            </p:cNvSpPr>
            <p:nvPr/>
          </p:nvSpPr>
          <p:spPr bwMode="auto">
            <a:xfrm>
              <a:off x="2638425" y="5000625"/>
              <a:ext cx="2514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0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5)</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2240" name="Text Box 19"/>
            <p:cNvSpPr txBox="1">
              <a:spLocks noChangeArrowheads="1"/>
            </p:cNvSpPr>
            <p:nvPr/>
          </p:nvSpPr>
          <p:spPr bwMode="auto">
            <a:xfrm>
              <a:off x="3738563" y="2486025"/>
              <a:ext cx="48768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(read:  5 &lt; some tuple in the relation) </a:t>
              </a:r>
            </a:p>
          </p:txBody>
        </p:sp>
        <p:sp>
          <p:nvSpPr>
            <p:cNvPr id="52241" name="Text Box 20"/>
            <p:cNvSpPr txBox="1">
              <a:spLocks noChangeArrowheads="1"/>
            </p:cNvSpPr>
            <p:nvPr/>
          </p:nvSpPr>
          <p:spPr bwMode="auto">
            <a:xfrm>
              <a:off x="844550" y="3402013"/>
              <a:ext cx="1377949"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2" name="Text Box 21"/>
            <p:cNvSpPr txBox="1">
              <a:spLocks noChangeArrowheads="1"/>
            </p:cNvSpPr>
            <p:nvPr/>
          </p:nvSpPr>
          <p:spPr bwMode="auto">
            <a:xfrm>
              <a:off x="2638425" y="4159251"/>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43" name="Text Box 22"/>
            <p:cNvSpPr txBox="1">
              <a:spLocks noChangeArrowheads="1"/>
            </p:cNvSpPr>
            <p:nvPr/>
          </p:nvSpPr>
          <p:spPr bwMode="auto">
            <a:xfrm>
              <a:off x="885825" y="4162425"/>
              <a:ext cx="15240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4" name="Rectangle 23"/>
            <p:cNvSpPr>
              <a:spLocks noChangeArrowheads="1"/>
            </p:cNvSpPr>
            <p:nvPr/>
          </p:nvSpPr>
          <p:spPr bwMode="auto">
            <a:xfrm>
              <a:off x="823913" y="5472113"/>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endPar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endParaRPr>
            </a:p>
          </p:txBody>
        </p:sp>
        <p:sp>
          <p:nvSpPr>
            <p:cNvPr id="52245" name="Line 24"/>
            <p:cNvSpPr>
              <a:spLocks noChangeShapeType="1"/>
            </p:cNvSpPr>
            <p:nvPr/>
          </p:nvSpPr>
          <p:spPr bwMode="auto">
            <a:xfrm flipH="1">
              <a:off x="2919413" y="5840413"/>
              <a:ext cx="122237"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21113909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p:txBody>
          <a:bodyPr/>
          <a:lstStyle/>
          <a:p>
            <a:r>
              <a:rPr lang="en-US" altLang="en-US" dirty="0"/>
              <a:t>Set Comparison – </a:t>
            </a:r>
            <a:r>
              <a:rPr lang="ja-JP" altLang="en-US" dirty="0"/>
              <a:t>“</a:t>
            </a:r>
            <a:r>
              <a:rPr lang="en-US" altLang="ja-JP" dirty="0"/>
              <a:t>all</a:t>
            </a:r>
            <a:r>
              <a:rPr lang="ja-JP" altLang="en-US" dirty="0"/>
              <a:t>”</a:t>
            </a:r>
            <a:r>
              <a:rPr lang="en-US" altLang="ja-JP" dirty="0"/>
              <a:t> Clause</a:t>
            </a:r>
            <a:endParaRPr lang="en-US" altLang="en-US" dirty="0"/>
          </a:p>
        </p:txBody>
      </p:sp>
      <p:sp>
        <p:nvSpPr>
          <p:cNvPr id="53250" name="Rectangle 3"/>
          <p:cNvSpPr>
            <a:spLocks noGrp="1" noChangeArrowheads="1"/>
          </p:cNvSpPr>
          <p:nvPr>
            <p:ph type="body" idx="1"/>
          </p:nvPr>
        </p:nvSpPr>
        <p:spPr>
          <a:xfrm>
            <a:off x="1719263" y="831057"/>
            <a:ext cx="5760529" cy="549688"/>
          </a:xfrm>
        </p:spPr>
        <p:txBody>
          <a:bodyPr/>
          <a:lstStyle/>
          <a:p>
            <a:pPr>
              <a:tabLst>
                <a:tab pos="1027510" algn="l"/>
                <a:tab pos="1372791" algn="l"/>
              </a:tabLst>
            </a:pPr>
            <a:r>
              <a:rPr lang="en-US" altLang="en-US" dirty="0"/>
              <a:t>Find the names of all instructors whose salary is greater than the salary of all instructors in the Biology department.</a:t>
            </a:r>
          </a:p>
        </p:txBody>
      </p:sp>
      <p:sp>
        <p:nvSpPr>
          <p:cNvPr id="53251" name="Text Box 4"/>
          <p:cNvSpPr txBox="1">
            <a:spLocks noChangeArrowheads="1"/>
          </p:cNvSpPr>
          <p:nvPr/>
        </p:nvSpPr>
        <p:spPr bwMode="auto">
          <a:xfrm>
            <a:off x="2547986" y="1332740"/>
            <a:ext cx="3763565" cy="1073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27580959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p:txBody>
          <a:bodyPr/>
          <a:lstStyle/>
          <a:p>
            <a:r>
              <a:rPr lang="en-US" altLang="en-US" dirty="0"/>
              <a:t>Definition of </a:t>
            </a:r>
            <a:r>
              <a:rPr lang="ja-JP" altLang="en-US" dirty="0"/>
              <a:t>“</a:t>
            </a:r>
            <a:r>
              <a:rPr lang="en-US" altLang="ja-JP" dirty="0"/>
              <a:t>all</a:t>
            </a:r>
            <a:r>
              <a:rPr lang="ja-JP" altLang="en-US" dirty="0"/>
              <a:t>”</a:t>
            </a:r>
            <a:r>
              <a:rPr lang="en-US" altLang="ja-JP" dirty="0"/>
              <a:t> Clause</a:t>
            </a:r>
            <a:endParaRPr lang="en-US" altLang="en-US" dirty="0"/>
          </a:p>
        </p:txBody>
      </p:sp>
      <p:sp>
        <p:nvSpPr>
          <p:cNvPr id="54274" name="Rectangle 3"/>
          <p:cNvSpPr>
            <a:spLocks noGrp="1" noChangeArrowheads="1"/>
          </p:cNvSpPr>
          <p:nvPr>
            <p:ph type="body" idx="1"/>
          </p:nvPr>
        </p:nvSpPr>
        <p:spPr>
          <a:xfrm>
            <a:off x="1719263" y="841773"/>
            <a:ext cx="5020866" cy="286940"/>
          </a:xfrm>
        </p:spPr>
        <p:txBody>
          <a:bodyPr vert="horz" wrap="square" lIns="67866" tIns="33338" rIns="67866" bIns="33338" numCol="1" anchor="t" anchorCtr="0" compatLnSpc="1">
            <a:prstTxWarp prst="textNoShape">
              <a:avLst/>
            </a:prstTxWarp>
          </a:bodyPr>
          <a:lstStyle/>
          <a:p>
            <a:r>
              <a:rPr lang="en-US" altLang="en-US" dirty="0"/>
              <a:t>F &lt;comp&gt; </a:t>
            </a:r>
            <a:r>
              <a:rPr lang="en-US" altLang="en-US" b="1" dirty="0"/>
              <a:t>all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(F &lt;comp&gt; </a:t>
            </a:r>
            <a:r>
              <a:rPr lang="en-US" altLang="en-US" i="1" dirty="0">
                <a:sym typeface="Symbol" panose="05050102010706020507" pitchFamily="18" charset="2"/>
              </a:rPr>
              <a:t>t)</a:t>
            </a:r>
            <a:endParaRPr lang="en-US" altLang="en-US" dirty="0"/>
          </a:p>
        </p:txBody>
      </p:sp>
      <p:grpSp>
        <p:nvGrpSpPr>
          <p:cNvPr id="2" name="Group 1"/>
          <p:cNvGrpSpPr>
            <a:grpSpLocks/>
          </p:cNvGrpSpPr>
          <p:nvPr/>
        </p:nvGrpSpPr>
        <p:grpSpPr bwMode="auto">
          <a:xfrm>
            <a:off x="2166937" y="1314451"/>
            <a:ext cx="5100638" cy="3164681"/>
            <a:chOff x="1238250" y="1752600"/>
            <a:chExt cx="6800850" cy="4219575"/>
          </a:xfrm>
        </p:grpSpPr>
        <p:grpSp>
          <p:nvGrpSpPr>
            <p:cNvPr id="3" name="Group 4"/>
            <p:cNvGrpSpPr>
              <a:grpSpLocks/>
            </p:cNvGrpSpPr>
            <p:nvPr/>
          </p:nvGrpSpPr>
          <p:grpSpPr bwMode="auto">
            <a:xfrm>
              <a:off x="2619375" y="1752600"/>
              <a:ext cx="457200" cy="1066800"/>
              <a:chOff x="2448" y="1296"/>
              <a:chExt cx="288" cy="960"/>
            </a:xfrm>
          </p:grpSpPr>
          <p:sp>
            <p:nvSpPr>
              <p:cNvPr id="54293"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4294"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95"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4277" name="Text Box 8"/>
            <p:cNvSpPr txBox="1">
              <a:spLocks noChangeArrowheads="1"/>
            </p:cNvSpPr>
            <p:nvPr/>
          </p:nvSpPr>
          <p:spPr bwMode="auto">
            <a:xfrm>
              <a:off x="1593850"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78" name="Text Box 9"/>
            <p:cNvSpPr txBox="1">
              <a:spLocks noChangeArrowheads="1"/>
            </p:cNvSpPr>
            <p:nvPr/>
          </p:nvSpPr>
          <p:spPr bwMode="auto">
            <a:xfrm>
              <a:off x="3152775"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79" name="Rectangle 10"/>
            <p:cNvSpPr>
              <a:spLocks noChangeArrowheads="1"/>
            </p:cNvSpPr>
            <p:nvPr/>
          </p:nvSpPr>
          <p:spPr bwMode="auto">
            <a:xfrm>
              <a:off x="2619375" y="2971800"/>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0" name="Rectangle 11"/>
            <p:cNvSpPr>
              <a:spLocks noChangeArrowheads="1"/>
            </p:cNvSpPr>
            <p:nvPr/>
          </p:nvSpPr>
          <p:spPr bwMode="auto">
            <a:xfrm>
              <a:off x="2619375" y="3276600"/>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10</a:t>
              </a:r>
            </a:p>
          </p:txBody>
        </p:sp>
        <p:sp>
          <p:nvSpPr>
            <p:cNvPr id="54281" name="Rectangle 12"/>
            <p:cNvSpPr>
              <a:spLocks noChangeArrowheads="1"/>
            </p:cNvSpPr>
            <p:nvPr/>
          </p:nvSpPr>
          <p:spPr bwMode="auto">
            <a:xfrm>
              <a:off x="2619375" y="37306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2" name="Text Box 13"/>
            <p:cNvSpPr txBox="1">
              <a:spLocks noChangeArrowheads="1"/>
            </p:cNvSpPr>
            <p:nvPr/>
          </p:nvSpPr>
          <p:spPr bwMode="auto">
            <a:xfrm>
              <a:off x="3152775" y="32162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4283" name="Rectangle 14"/>
            <p:cNvSpPr>
              <a:spLocks noChangeArrowheads="1"/>
            </p:cNvSpPr>
            <p:nvPr/>
          </p:nvSpPr>
          <p:spPr bwMode="auto">
            <a:xfrm>
              <a:off x="2619375" y="40354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84" name="Rectangle 15"/>
            <p:cNvSpPr>
              <a:spLocks noChangeArrowheads="1"/>
            </p:cNvSpPr>
            <p:nvPr/>
          </p:nvSpPr>
          <p:spPr bwMode="auto">
            <a:xfrm>
              <a:off x="2619375" y="457200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5" name="Rectangle 16"/>
            <p:cNvSpPr>
              <a:spLocks noChangeArrowheads="1"/>
            </p:cNvSpPr>
            <p:nvPr/>
          </p:nvSpPr>
          <p:spPr bwMode="auto">
            <a:xfrm>
              <a:off x="2619375" y="4876800"/>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6" name="Text Box 17"/>
            <p:cNvSpPr txBox="1">
              <a:spLocks noChangeArrowheads="1"/>
            </p:cNvSpPr>
            <p:nvPr/>
          </p:nvSpPr>
          <p:spPr bwMode="auto">
            <a:xfrm>
              <a:off x="1704975" y="4800600"/>
              <a:ext cx="1676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p>
          </p:txBody>
        </p:sp>
        <p:sp>
          <p:nvSpPr>
            <p:cNvPr id="54287" name="Text Box 18"/>
            <p:cNvSpPr txBox="1">
              <a:spLocks noChangeArrowheads="1"/>
            </p:cNvSpPr>
            <p:nvPr/>
          </p:nvSpPr>
          <p:spPr bwMode="auto">
            <a:xfrm>
              <a:off x="3163888" y="4786314"/>
              <a:ext cx="457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4 and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 6)</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4288" name="Text Box 19"/>
            <p:cNvSpPr txBox="1">
              <a:spLocks noChangeArrowheads="1"/>
            </p:cNvSpPr>
            <p:nvPr/>
          </p:nvSpPr>
          <p:spPr bwMode="auto">
            <a:xfrm>
              <a:off x="1651001" y="32289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89" name="Text Box 20"/>
            <p:cNvSpPr txBox="1">
              <a:spLocks noChangeArrowheads="1"/>
            </p:cNvSpPr>
            <p:nvPr/>
          </p:nvSpPr>
          <p:spPr bwMode="auto">
            <a:xfrm>
              <a:off x="3152775" y="3959226"/>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90" name="Text Box 21"/>
            <p:cNvSpPr txBox="1">
              <a:spLocks noChangeArrowheads="1"/>
            </p:cNvSpPr>
            <p:nvPr/>
          </p:nvSpPr>
          <p:spPr bwMode="auto">
            <a:xfrm>
              <a:off x="1704975" y="3962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91" name="Rectangle 22"/>
            <p:cNvSpPr>
              <a:spLocks noChangeArrowheads="1"/>
            </p:cNvSpPr>
            <p:nvPr/>
          </p:nvSpPr>
          <p:spPr bwMode="auto">
            <a:xfrm>
              <a:off x="1238250" y="5257800"/>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p:txBody>
        </p:sp>
        <p:sp>
          <p:nvSpPr>
            <p:cNvPr id="54292" name="Line 23"/>
            <p:cNvSpPr>
              <a:spLocks noChangeShapeType="1"/>
            </p:cNvSpPr>
            <p:nvPr/>
          </p:nvSpPr>
          <p:spPr bwMode="auto">
            <a:xfrm flipH="1">
              <a:off x="3016250" y="5603875"/>
              <a:ext cx="109538"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28657503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p:txBody>
          <a:bodyPr/>
          <a:lstStyle/>
          <a:p>
            <a:r>
              <a:rPr lang="en-US" altLang="en-US" dirty="0"/>
              <a:t>Test for Empty Relations</a:t>
            </a:r>
          </a:p>
        </p:txBody>
      </p:sp>
      <p:sp>
        <p:nvSpPr>
          <p:cNvPr id="55298" name="Rectangle 3"/>
          <p:cNvSpPr>
            <a:spLocks noGrp="1" noChangeArrowheads="1"/>
          </p:cNvSpPr>
          <p:nvPr>
            <p:ph type="body" idx="1"/>
          </p:nvPr>
        </p:nvSpPr>
        <p:spPr>
          <a:xfrm>
            <a:off x="1719263" y="829866"/>
            <a:ext cx="5702469" cy="2087070"/>
          </a:xfrm>
        </p:spPr>
        <p:txBody>
          <a:bodyPr/>
          <a:lstStyle/>
          <a:p>
            <a:r>
              <a:rPr lang="en-US" altLang="en-US" dirty="0"/>
              <a:t>The </a:t>
            </a:r>
            <a:r>
              <a:rPr lang="en-US" altLang="en-US" b="1" dirty="0"/>
              <a:t>exists</a:t>
            </a:r>
            <a:r>
              <a:rPr lang="en-US" altLang="en-US" dirty="0"/>
              <a:t> construct returns the value </a:t>
            </a:r>
            <a:r>
              <a:rPr lang="en-US" altLang="en-US" b="1" dirty="0"/>
              <a:t>true</a:t>
            </a:r>
            <a:r>
              <a:rPr lang="en-US" altLang="en-US" dirty="0"/>
              <a:t> if the argument subquery is nonempty.</a:t>
            </a:r>
          </a:p>
          <a:p>
            <a:r>
              <a:rPr lang="en-US" altLang="en-US" b="1" dirty="0"/>
              <a:t>exists </a:t>
            </a:r>
            <a:r>
              <a:rPr lang="en-US" altLang="en-US" i="1" dirty="0"/>
              <a:t> 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endParaRPr lang="en-US" altLang="en-US" dirty="0">
              <a:sym typeface="Symbol" panose="05050102010706020507" pitchFamily="18" charset="2"/>
            </a:endParaRPr>
          </a:p>
          <a:p>
            <a:r>
              <a:rPr lang="en-US" altLang="en-US" b="1" dirty="0">
                <a:sym typeface="Symbol" panose="05050102010706020507" pitchFamily="18" charset="2"/>
              </a:rPr>
              <a:t>not exists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p>
        </p:txBody>
      </p:sp>
    </p:spTree>
    <p:extLst>
      <p:ext uri="{BB962C8B-B14F-4D97-AF65-F5344CB8AC3E}">
        <p14:creationId xmlns:p14="http://schemas.microsoft.com/office/powerpoint/2010/main" val="13884819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p:txBody>
          <a:bodyPr/>
          <a:lstStyle/>
          <a:p>
            <a:r>
              <a:rPr lang="en-US" altLang="en-US" dirty="0"/>
              <a:t>Use of </a:t>
            </a:r>
            <a:r>
              <a:rPr lang="ja-JP" altLang="en-US" dirty="0"/>
              <a:t>“</a:t>
            </a:r>
            <a:r>
              <a:rPr lang="en-US" altLang="ja-JP" dirty="0"/>
              <a:t>exists</a:t>
            </a:r>
            <a:r>
              <a:rPr lang="ja-JP" altLang="en-US" dirty="0"/>
              <a:t>”</a:t>
            </a:r>
            <a:r>
              <a:rPr lang="en-US" altLang="ja-JP" dirty="0"/>
              <a:t> Clause</a:t>
            </a:r>
            <a:endParaRPr lang="en-US" altLang="en-US" dirty="0"/>
          </a:p>
        </p:txBody>
      </p:sp>
      <p:sp>
        <p:nvSpPr>
          <p:cNvPr id="56322" name="Rectangle 3"/>
          <p:cNvSpPr>
            <a:spLocks noGrp="1" noChangeArrowheads="1"/>
          </p:cNvSpPr>
          <p:nvPr>
            <p:ph type="body" idx="1"/>
          </p:nvPr>
        </p:nvSpPr>
        <p:spPr>
          <a:xfrm>
            <a:off x="1719263" y="820342"/>
            <a:ext cx="5888773" cy="3677840"/>
          </a:xfrm>
        </p:spPr>
        <p:txBody>
          <a:bodyPr/>
          <a:lstStyle/>
          <a:p>
            <a:r>
              <a:rPr lang="en-US" altLang="en-US" dirty="0"/>
              <a:t>Yet another way of specifying the query “Find all courses taught in both the Fall 2017 semester and in the Spring 2018 semester”</a:t>
            </a:r>
          </a:p>
          <a:p>
            <a:pPr>
              <a:buFont typeface="Monotype Sorts" charset="2"/>
              <a:buNone/>
            </a:pPr>
            <a:r>
              <a:rPr lang="en-US" altLang="en-US" b="1" dirty="0"/>
              <a:t>	   select </a:t>
            </a:r>
            <a:r>
              <a:rPr lang="en-US" altLang="en-US" i="1" dirty="0"/>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S</a:t>
            </a:r>
            <a:br>
              <a:rPr lang="en-US" altLang="en-US" i="1" dirty="0"/>
            </a:br>
            <a:r>
              <a:rPr lang="en-US" altLang="en-US" i="1" dirty="0"/>
              <a:t>   </a:t>
            </a:r>
            <a:r>
              <a:rPr lang="en-US" altLang="en-US" b="1" dirty="0"/>
              <a:t>where </a:t>
            </a:r>
            <a:r>
              <a:rPr lang="en-US" altLang="en-US" i="1" dirty="0"/>
              <a:t>semester </a:t>
            </a:r>
            <a:r>
              <a:rPr lang="en-US" altLang="en-US" dirty="0"/>
              <a:t>= 'Fall' </a:t>
            </a:r>
            <a:r>
              <a:rPr lang="en-US" altLang="en-US" b="1" dirty="0"/>
              <a:t>and </a:t>
            </a:r>
            <a:r>
              <a:rPr lang="en-US" altLang="en-US" i="1" dirty="0"/>
              <a:t>year </a:t>
            </a:r>
            <a:r>
              <a:rPr lang="en-US" altLang="en-US" dirty="0"/>
              <a:t>= 2017 </a:t>
            </a:r>
            <a:r>
              <a:rPr lang="en-US" altLang="en-US" b="1" dirty="0"/>
              <a:t>and </a:t>
            </a:r>
            <a:br>
              <a:rPr lang="en-US" altLang="en-US" b="1" dirty="0"/>
            </a:br>
            <a:r>
              <a:rPr lang="en-US" altLang="en-US" b="1" dirty="0"/>
              <a:t>               exists  </a:t>
            </a:r>
            <a:r>
              <a:rPr lang="en-US" altLang="en-US" dirty="0"/>
              <a:t>(</a:t>
            </a:r>
            <a:r>
              <a:rPr lang="en-US" altLang="en-US" b="1" dirty="0"/>
              <a:t>select </a:t>
            </a:r>
            <a:r>
              <a:rPr lang="en-US" altLang="en-US" dirty="0"/>
              <a:t>*</a:t>
            </a:r>
            <a:br>
              <a:rPr lang="en-US" altLang="en-US" dirty="0"/>
            </a:br>
            <a:r>
              <a:rPr lang="en-US" altLang="en-US" dirty="0"/>
              <a:t>                            </a:t>
            </a:r>
            <a:r>
              <a:rPr lang="en-US" altLang="en-US" b="1" dirty="0"/>
              <a:t>from </a:t>
            </a:r>
            <a:r>
              <a:rPr lang="en-US" altLang="en-US" i="1" dirty="0"/>
              <a:t>section </a:t>
            </a:r>
            <a:r>
              <a:rPr lang="en-US" altLang="en-US" b="1" dirty="0"/>
              <a:t>as </a:t>
            </a:r>
            <a:r>
              <a:rPr lang="en-US" altLang="en-US" i="1" dirty="0"/>
              <a:t>T</a:t>
            </a:r>
            <a:br>
              <a:rPr lang="en-US" altLang="en-US" i="1" dirty="0"/>
            </a:br>
            <a:r>
              <a:rPr lang="en-US" altLang="en-US" i="1" dirty="0"/>
              <a:t>                            </a:t>
            </a:r>
            <a:r>
              <a:rPr lang="en-US" altLang="en-US" b="1" dirty="0"/>
              <a:t>where </a:t>
            </a:r>
            <a:r>
              <a:rPr lang="en-US" altLang="en-US" i="1" dirty="0"/>
              <a:t>semester </a:t>
            </a:r>
            <a:r>
              <a:rPr lang="en-US" altLang="en-US" dirty="0"/>
              <a:t>= 'Spring' </a:t>
            </a:r>
            <a:r>
              <a:rPr lang="en-US" altLang="en-US" b="1" dirty="0"/>
              <a:t>and </a:t>
            </a:r>
            <a:r>
              <a:rPr lang="en-US" altLang="en-US" i="1" dirty="0"/>
              <a:t>year</a:t>
            </a:r>
            <a:r>
              <a:rPr lang="en-US" altLang="en-US" dirty="0"/>
              <a:t>= 2018 </a:t>
            </a:r>
            <a:br>
              <a:rPr lang="en-US" altLang="en-US" dirty="0"/>
            </a:br>
            <a:r>
              <a:rPr lang="en-US" altLang="en-US" dirty="0"/>
              <a:t>                                        </a:t>
            </a:r>
            <a:r>
              <a:rPr lang="en-US" altLang="en-US" b="1" dirty="0"/>
              <a:t>and </a:t>
            </a:r>
            <a:r>
              <a:rPr lang="en-US" altLang="en-US" i="1" dirty="0"/>
              <a:t>S</a:t>
            </a:r>
            <a:r>
              <a:rPr lang="en-US" altLang="en-US" dirty="0"/>
              <a:t>.</a:t>
            </a:r>
            <a:r>
              <a:rPr lang="en-US" altLang="en-US" i="1" dirty="0"/>
              <a:t>course_id </a:t>
            </a:r>
            <a:r>
              <a:rPr lang="en-US" altLang="en-US" dirty="0"/>
              <a:t>= </a:t>
            </a:r>
            <a:r>
              <a:rPr lang="en-US" altLang="en-US" i="1" dirty="0"/>
              <a:t>T</a:t>
            </a:r>
            <a:r>
              <a:rPr lang="en-US" altLang="en-US" dirty="0"/>
              <a:t>.</a:t>
            </a:r>
            <a:r>
              <a:rPr lang="en-US" altLang="en-US" i="1" dirty="0"/>
              <a:t>course_id</a:t>
            </a:r>
            <a:r>
              <a:rPr lang="en-US" altLang="en-US" dirty="0"/>
              <a:t>);</a:t>
            </a:r>
          </a:p>
          <a:p>
            <a:pPr>
              <a:buFont typeface="Monotype Sorts" charset="2"/>
              <a:buNone/>
            </a:pPr>
            <a:r>
              <a:rPr lang="en-US" altLang="en-US" sz="600" dirty="0"/>
              <a:t> </a:t>
            </a:r>
          </a:p>
          <a:p>
            <a:r>
              <a:rPr lang="en-US" altLang="en-US" b="1" dirty="0">
                <a:solidFill>
                  <a:srgbClr val="002060"/>
                </a:solidFill>
              </a:rPr>
              <a:t>Correlation name</a:t>
            </a:r>
            <a:r>
              <a:rPr lang="en-US" altLang="en-US" dirty="0"/>
              <a:t> – variable S  in the outer query</a:t>
            </a:r>
            <a:endParaRPr lang="en-US" altLang="en-US" b="1" dirty="0">
              <a:solidFill>
                <a:srgbClr val="000099"/>
              </a:solidFill>
            </a:endParaRPr>
          </a:p>
          <a:p>
            <a:r>
              <a:rPr lang="en-US" altLang="en-US" b="1" dirty="0">
                <a:solidFill>
                  <a:srgbClr val="002060"/>
                </a:solidFill>
              </a:rPr>
              <a:t>Correlated subquery </a:t>
            </a:r>
            <a:r>
              <a:rPr lang="en-US" altLang="en-US" dirty="0"/>
              <a:t>– the inner query</a:t>
            </a:r>
          </a:p>
          <a:p>
            <a:pPr>
              <a:buFont typeface="Monotype Sorts" charset="2"/>
              <a:buNone/>
            </a:pPr>
            <a:endParaRPr lang="en-US" altLang="en-US" b="1" dirty="0">
              <a:solidFill>
                <a:srgbClr val="000099"/>
              </a:solidFill>
            </a:endParaRPr>
          </a:p>
        </p:txBody>
      </p:sp>
    </p:spTree>
    <p:extLst>
      <p:ext uri="{BB962C8B-B14F-4D97-AF65-F5344CB8AC3E}">
        <p14:creationId xmlns:p14="http://schemas.microsoft.com/office/powerpoint/2010/main" val="42223276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p:txBody>
          <a:bodyPr/>
          <a:lstStyle/>
          <a:p>
            <a:r>
              <a:rPr lang="en-US" altLang="en-US" dirty="0"/>
              <a:t>Use of </a:t>
            </a:r>
            <a:r>
              <a:rPr lang="ja-JP" altLang="en-US" dirty="0"/>
              <a:t>“</a:t>
            </a:r>
            <a:r>
              <a:rPr lang="en-US" altLang="ja-JP" dirty="0"/>
              <a:t>not exists</a:t>
            </a:r>
            <a:r>
              <a:rPr lang="ja-JP" altLang="en-US" dirty="0"/>
              <a:t>”</a:t>
            </a:r>
            <a:r>
              <a:rPr lang="en-US" altLang="ja-JP" dirty="0"/>
              <a:t> Clause</a:t>
            </a:r>
            <a:endParaRPr lang="en-US" altLang="en-US" dirty="0"/>
          </a:p>
        </p:txBody>
      </p:sp>
      <p:sp>
        <p:nvSpPr>
          <p:cNvPr id="57346" name="Rectangle 3"/>
          <p:cNvSpPr>
            <a:spLocks noGrp="1" noChangeArrowheads="1"/>
          </p:cNvSpPr>
          <p:nvPr>
            <p:ph type="body" idx="1"/>
          </p:nvPr>
        </p:nvSpPr>
        <p:spPr>
          <a:xfrm>
            <a:off x="1719263" y="829866"/>
            <a:ext cx="5677827" cy="3458943"/>
          </a:xfrm>
        </p:spPr>
        <p:txBody>
          <a:bodyPr/>
          <a:lstStyle/>
          <a:p>
            <a:pPr>
              <a:tabLst>
                <a:tab pos="346472" algn="l"/>
                <a:tab pos="770335" algn="l"/>
                <a:tab pos="1160860" algn="l"/>
              </a:tabLst>
            </a:pPr>
            <a:r>
              <a:rPr lang="en-US" altLang="en-US" dirty="0"/>
              <a:t>Find all students who have taken all courses offered in the Biology department.</a:t>
            </a:r>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r>
              <a:rPr lang="en-US" altLang="en-US" dirty="0"/>
              <a:t>Note that X – Y = Ø   </a:t>
            </a:r>
            <a:r>
              <a:rPr lang="en-US" altLang="en-US" dirty="0">
                <a:sym typeface="Symbol" panose="05050102010706020507" pitchFamily="18" charset="2"/>
              </a:rPr>
              <a:t>   X Y</a:t>
            </a:r>
            <a:endParaRPr lang="en-US" altLang="en-US" dirty="0"/>
          </a:p>
          <a:p>
            <a:pPr>
              <a:tabLst>
                <a:tab pos="346472" algn="l"/>
                <a:tab pos="770335" algn="l"/>
                <a:tab pos="1160860" algn="l"/>
              </a:tabLst>
            </a:pPr>
            <a:r>
              <a:rPr lang="en-US" altLang="en-US" dirty="0">
                <a:sym typeface="Symbol" panose="05050102010706020507" pitchFamily="18" charset="2"/>
              </a:rPr>
              <a:t>Note: Cannot write this query using = all and its variants</a:t>
            </a:r>
            <a:endParaRPr lang="en-US" altLang="en-US" dirty="0"/>
          </a:p>
        </p:txBody>
      </p:sp>
      <p:sp>
        <p:nvSpPr>
          <p:cNvPr id="57347" name="Text Box 4"/>
          <p:cNvSpPr txBox="1">
            <a:spLocks noChangeArrowheads="1"/>
          </p:cNvSpPr>
          <p:nvPr/>
        </p:nvSpPr>
        <p:spPr bwMode="auto">
          <a:xfrm>
            <a:off x="2445375" y="1339025"/>
            <a:ext cx="5125857" cy="2712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student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not exists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except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takes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214313" marR="0" lvl="0" indent="0" algn="l" defTabSz="685800" rtl="0" eaLnBrk="0" fontAlgn="base" latinLnBrk="0" hangingPunct="0">
              <a:lnSpc>
                <a:spcPct val="100000"/>
              </a:lnSpc>
              <a:spcBef>
                <a:spcPct val="0"/>
              </a:spcBef>
              <a:spcAft>
                <a:spcPct val="0"/>
              </a:spcAft>
              <a:buClr>
                <a:srgbClr val="FF9933"/>
              </a:buClr>
              <a:buSzPct val="110000"/>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First nested query lists all courses offered in Biology</a:t>
            </a: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Second nested query lists all courses a particular student took</a:t>
            </a:r>
          </a:p>
          <a:p>
            <a:pPr marL="214313" marR="0" lvl="0" indent="0" algn="l" defTabSz="685800" rtl="0" eaLnBrk="0" fontAlgn="base" latinLnBrk="0" hangingPunct="0">
              <a:lnSpc>
                <a:spcPct val="100000"/>
              </a:lnSpc>
              <a:spcBef>
                <a:spcPct val="0"/>
              </a:spcBef>
              <a:spcAft>
                <a:spcPct val="0"/>
              </a:spcAft>
              <a:buClr>
                <a:srgbClr val="FF9933"/>
              </a:buClr>
              <a:buSzPct val="90000"/>
              <a:buFontTx/>
              <a:buNone/>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41579864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a:xfrm>
            <a:off x="1728788" y="114300"/>
            <a:ext cx="6057900" cy="457200"/>
          </a:xfrm>
        </p:spPr>
        <p:txBody>
          <a:bodyPr/>
          <a:lstStyle/>
          <a:p>
            <a:r>
              <a:rPr lang="en-US" altLang="en-US" dirty="0"/>
              <a:t>Test for Absence of Duplicate Tuples</a:t>
            </a:r>
          </a:p>
        </p:txBody>
      </p:sp>
      <p:sp>
        <p:nvSpPr>
          <p:cNvPr id="58370" name="Rectangle 3"/>
          <p:cNvSpPr>
            <a:spLocks noGrp="1" noChangeArrowheads="1"/>
          </p:cNvSpPr>
          <p:nvPr>
            <p:ph type="body" idx="1"/>
          </p:nvPr>
        </p:nvSpPr>
        <p:spPr>
          <a:xfrm>
            <a:off x="1728788" y="825485"/>
            <a:ext cx="5624370" cy="3275409"/>
          </a:xfrm>
        </p:spPr>
        <p:txBody>
          <a:bodyPr/>
          <a:lstStyle/>
          <a:p>
            <a:pPr>
              <a:tabLst>
                <a:tab pos="602456" algn="l"/>
                <a:tab pos="1160860" algn="l"/>
              </a:tabLst>
            </a:pPr>
            <a:r>
              <a:rPr lang="en-US" altLang="en-US" dirty="0"/>
              <a:t>The </a:t>
            </a:r>
            <a:r>
              <a:rPr lang="en-US" altLang="en-US" b="1" dirty="0">
                <a:solidFill>
                  <a:srgbClr val="002060"/>
                </a:solidFill>
              </a:rPr>
              <a:t>unique</a:t>
            </a:r>
            <a:r>
              <a:rPr lang="en-US" altLang="en-US" dirty="0"/>
              <a:t> construct tests whether a subquery has any duplicate tuples in its result.</a:t>
            </a:r>
          </a:p>
          <a:p>
            <a:pPr>
              <a:tabLst>
                <a:tab pos="602456" algn="l"/>
                <a:tab pos="1160860" algn="l"/>
              </a:tabLst>
            </a:pPr>
            <a:r>
              <a:rPr lang="en-US" altLang="en-US" dirty="0"/>
              <a:t>The </a:t>
            </a:r>
            <a:r>
              <a:rPr lang="en-US" altLang="en-US" b="1" dirty="0">
                <a:solidFill>
                  <a:srgbClr val="002060"/>
                </a:solidFill>
              </a:rPr>
              <a:t>unique</a:t>
            </a:r>
            <a:r>
              <a:rPr lang="en-US" altLang="en-US" dirty="0"/>
              <a:t> construct evaluates to “true” if a given subquery contains no duplicates .</a:t>
            </a:r>
          </a:p>
          <a:p>
            <a:pPr>
              <a:tabLst>
                <a:tab pos="602456" algn="l"/>
                <a:tab pos="1160860" algn="l"/>
              </a:tabLst>
            </a:pPr>
            <a:r>
              <a:rPr lang="en-US" altLang="en-US" dirty="0"/>
              <a:t>Find all courses that were offered at most once in 2017</a:t>
            </a:r>
          </a:p>
          <a:p>
            <a:pPr lvl="1">
              <a:buNone/>
              <a:tabLst>
                <a:tab pos="602456" algn="l"/>
                <a:tab pos="1160860" algn="l"/>
              </a:tabLst>
            </a:pPr>
            <a:r>
              <a:rPr lang="en-US" altLang="en-US" b="1" dirty="0"/>
              <a:t>    select </a:t>
            </a:r>
            <a:r>
              <a:rPr lang="en-US" altLang="en-US" i="1" dirty="0" err="1"/>
              <a:t>T</a:t>
            </a:r>
            <a:r>
              <a:rPr lang="en-US" altLang="en-US" dirty="0" err="1"/>
              <a:t>.</a:t>
            </a:r>
            <a:r>
              <a:rPr lang="en-US" altLang="en-US" i="1" dirty="0" err="1"/>
              <a:t>course_id</a:t>
            </a:r>
            <a:br>
              <a:rPr lang="en-US" altLang="en-US" i="1" dirty="0"/>
            </a:br>
            <a:r>
              <a:rPr lang="en-US" altLang="en-US" b="1" dirty="0"/>
              <a:t>from </a:t>
            </a:r>
            <a:r>
              <a:rPr lang="en-US" altLang="en-US" i="1" dirty="0"/>
              <a:t>course </a:t>
            </a:r>
            <a:r>
              <a:rPr lang="en-US" altLang="en-US" b="1" dirty="0"/>
              <a:t>as </a:t>
            </a:r>
            <a:r>
              <a:rPr lang="en-US" altLang="en-US" i="1" dirty="0"/>
              <a:t>T</a:t>
            </a:r>
            <a:br>
              <a:rPr lang="en-US" altLang="en-US" i="1" dirty="0"/>
            </a:br>
            <a:r>
              <a:rPr lang="en-US" altLang="en-US" b="1" dirty="0"/>
              <a:t>where unique </a:t>
            </a:r>
            <a:r>
              <a:rPr lang="en-US" altLang="en-US" dirty="0"/>
              <a:t>( </a:t>
            </a:r>
            <a:r>
              <a:rPr lang="en-US" altLang="en-US" b="1" dirty="0"/>
              <a:t>select </a:t>
            </a:r>
            <a:r>
              <a:rPr lang="en-US" altLang="en-US" i="1" dirty="0" err="1"/>
              <a:t>R</a:t>
            </a:r>
            <a:r>
              <a:rPr lang="en-US" altLang="en-US" dirty="0" err="1"/>
              <a:t>.</a:t>
            </a:r>
            <a:r>
              <a:rPr lang="en-US" altLang="en-US" i="1" dirty="0" err="1"/>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R</a:t>
            </a:r>
            <a:br>
              <a:rPr lang="en-US" altLang="en-US" i="1" dirty="0"/>
            </a:br>
            <a:r>
              <a:rPr lang="en-US" altLang="en-US" i="1" dirty="0"/>
              <a:t>                           </a:t>
            </a:r>
            <a:r>
              <a:rPr lang="en-US" altLang="en-US" b="1" dirty="0"/>
              <a:t>where </a:t>
            </a:r>
            <a:r>
              <a:rPr lang="en-US" altLang="en-US" i="1" dirty="0" err="1"/>
              <a:t>T</a:t>
            </a:r>
            <a:r>
              <a:rPr lang="en-US" altLang="en-US" dirty="0" err="1"/>
              <a:t>.</a:t>
            </a:r>
            <a:r>
              <a:rPr lang="en-US" altLang="en-US" i="1" dirty="0" err="1"/>
              <a:t>course_id</a:t>
            </a:r>
            <a:r>
              <a:rPr lang="en-US" altLang="en-US" dirty="0"/>
              <a:t>= </a:t>
            </a:r>
            <a:r>
              <a:rPr lang="en-US" altLang="en-US" i="1" dirty="0" err="1"/>
              <a:t>R</a:t>
            </a:r>
            <a:r>
              <a:rPr lang="en-US" altLang="en-US" dirty="0" err="1"/>
              <a:t>.</a:t>
            </a:r>
            <a:r>
              <a:rPr lang="en-US" altLang="en-US" i="1" dirty="0" err="1"/>
              <a:t>course_id</a:t>
            </a:r>
            <a:r>
              <a:rPr lang="en-US" altLang="en-US" i="1" dirty="0"/>
              <a:t> </a:t>
            </a:r>
            <a:br>
              <a:rPr lang="en-US" altLang="en-US" i="1" dirty="0"/>
            </a:br>
            <a:r>
              <a:rPr lang="en-US" altLang="en-US" i="1" dirty="0"/>
              <a:t>                                       </a:t>
            </a:r>
            <a:r>
              <a:rPr lang="en-US" altLang="en-US" b="1" dirty="0"/>
              <a:t>and </a:t>
            </a:r>
            <a:r>
              <a:rPr lang="en-US" altLang="en-US" i="1" dirty="0" err="1"/>
              <a:t>R</a:t>
            </a:r>
            <a:r>
              <a:rPr lang="en-US" altLang="en-US" dirty="0" err="1"/>
              <a:t>.</a:t>
            </a:r>
            <a:r>
              <a:rPr lang="en-US" altLang="en-US" i="1" dirty="0" err="1"/>
              <a:t>year</a:t>
            </a:r>
            <a:r>
              <a:rPr lang="en-US" altLang="en-US" i="1" dirty="0"/>
              <a:t> </a:t>
            </a:r>
            <a:r>
              <a:rPr lang="en-US" altLang="en-US" dirty="0"/>
              <a:t>= 2017);</a:t>
            </a:r>
          </a:p>
        </p:txBody>
      </p:sp>
    </p:spTree>
    <p:extLst>
      <p:ext uri="{BB962C8B-B14F-4D97-AF65-F5344CB8AC3E}">
        <p14:creationId xmlns:p14="http://schemas.microsoft.com/office/powerpoint/2010/main" val="30119510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98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8">
            <a:extLst>
              <a:ext uri="{FF2B5EF4-FFF2-40B4-BE49-F238E27FC236}">
                <a16:creationId xmlns:a16="http://schemas.microsoft.com/office/drawing/2014/main" id="{E40C840C-577D-8F41-B93F-3390A4A0879A}"/>
              </a:ext>
            </a:extLst>
          </p:cNvPr>
          <p:cNvSpPr txBox="1">
            <a:spLocks noChangeArrowheads="1"/>
          </p:cNvSpPr>
          <p:nvPr/>
        </p:nvSpPr>
        <p:spPr bwMode="auto">
          <a:xfrm>
            <a:off x="76200" y="514350"/>
            <a:ext cx="91440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40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Completing Subqueries</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A subquery is a query inside a query.</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Logically, the engine calls the subquery when evaluating</a:t>
            </a:r>
            <a:b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every row in processing.</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Correlation means properties from the outer row being evaluated are inputs to the inner query.</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Subqueries:</a:t>
            </a:r>
          </a:p>
          <a:p>
            <a:pPr marL="102870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 Return tables if in the FROM clause.</a:t>
            </a:r>
          </a:p>
          <a:p>
            <a:pPr marL="102870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Scalars in the SELECT clause.</a:t>
            </a:r>
          </a:p>
          <a:p>
            <a:pPr marL="102870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prstClr val="white"/>
                </a:solidFill>
                <a:effectLst/>
                <a:uLnTx/>
                <a:uFillTx/>
                <a:latin typeface="Calibri" charset="0"/>
                <a:ea typeface="ＭＳ Ｐゴシック" charset="-128"/>
                <a:cs typeface="+mn-cs"/>
              </a:rPr>
              <a:t>Tables or scalars depending on the comparison operator in WHERE.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altLang="en-US" sz="16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868520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r>
              <a:rPr lang="en-US" altLang="en-US" dirty="0"/>
              <a:t>Subqueries in the From Clause</a:t>
            </a:r>
          </a:p>
        </p:txBody>
      </p:sp>
      <p:sp>
        <p:nvSpPr>
          <p:cNvPr id="44034" name="Rectangle 3"/>
          <p:cNvSpPr>
            <a:spLocks noGrp="1" noChangeArrowheads="1"/>
          </p:cNvSpPr>
          <p:nvPr>
            <p:ph type="body" idx="1"/>
          </p:nvPr>
        </p:nvSpPr>
        <p:spPr>
          <a:xfrm>
            <a:off x="1719263" y="802434"/>
            <a:ext cx="5582621" cy="3657600"/>
          </a:xfrm>
        </p:spPr>
        <p:txBody>
          <a:bodyPr/>
          <a:lstStyle/>
          <a:p>
            <a:pPr>
              <a:tabLst>
                <a:tab pos="859631" algn="l"/>
                <a:tab pos="1206104" algn="l"/>
                <a:tab pos="1283494" algn="l"/>
              </a:tabLst>
            </a:pPr>
            <a:r>
              <a:rPr lang="en-US" altLang="en-US" dirty="0"/>
              <a:t>SQL allows a subquery expression to be used in the </a:t>
            </a:r>
            <a:r>
              <a:rPr lang="en-US" altLang="en-US" b="1" dirty="0"/>
              <a:t>from </a:t>
            </a:r>
            <a:r>
              <a:rPr lang="en-US" altLang="en-US" dirty="0"/>
              <a:t>clause</a:t>
            </a:r>
          </a:p>
          <a:p>
            <a:pPr>
              <a:tabLst>
                <a:tab pos="859631" algn="l"/>
                <a:tab pos="1206104" algn="l"/>
                <a:tab pos="1283494" algn="l"/>
              </a:tabLst>
            </a:pPr>
            <a:r>
              <a:rPr lang="en-US" altLang="en-US" dirty="0"/>
              <a:t>Find the average instructors’ salaries of those departments where the average salary is greater than $42,000.”</a:t>
            </a:r>
          </a:p>
          <a:p>
            <a:pPr lvl="1">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 </a:t>
            </a:r>
            <a:r>
              <a:rPr lang="en-US" altLang="en-US" i="1" dirty="0" err="1"/>
              <a:t>avg_salary</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br>
              <a:rPr lang="en-US" altLang="en-US" dirty="0"/>
            </a:br>
            <a:r>
              <a:rPr lang="en-US" altLang="en-US" b="1" dirty="0"/>
              <a:t>where </a:t>
            </a:r>
            <a:r>
              <a:rPr lang="en-US" altLang="en-US" i="1" dirty="0" err="1"/>
              <a:t>avg_salary</a:t>
            </a:r>
            <a:r>
              <a:rPr lang="en-US" altLang="en-US" i="1" dirty="0"/>
              <a:t> </a:t>
            </a:r>
            <a:r>
              <a:rPr lang="en-US" altLang="en-US" dirty="0"/>
              <a:t>&gt; 42000;</a:t>
            </a:r>
          </a:p>
          <a:p>
            <a:pPr>
              <a:tabLst>
                <a:tab pos="859631" algn="l"/>
                <a:tab pos="1206104" algn="l"/>
                <a:tab pos="1283494" algn="l"/>
              </a:tabLst>
            </a:pPr>
            <a:r>
              <a:rPr lang="en-US" altLang="en-US" dirty="0"/>
              <a:t>Note that we do not need to use the </a:t>
            </a:r>
            <a:r>
              <a:rPr lang="en-US" altLang="en-US" b="1" dirty="0"/>
              <a:t>having </a:t>
            </a:r>
            <a:r>
              <a:rPr lang="en-US" altLang="en-US" dirty="0"/>
              <a:t>clause</a:t>
            </a:r>
          </a:p>
          <a:p>
            <a:pPr>
              <a:tabLst>
                <a:tab pos="859631" algn="l"/>
                <a:tab pos="1206104" algn="l"/>
                <a:tab pos="1283494" algn="l"/>
              </a:tabLst>
            </a:pPr>
            <a:r>
              <a:rPr lang="en-US" altLang="en-US" dirty="0"/>
              <a:t>Another way to write above query</a:t>
            </a:r>
          </a:p>
          <a:p>
            <a:pPr marL="0" indent="0">
              <a:buNone/>
              <a:tabLst>
                <a:tab pos="859631" algn="l"/>
                <a:tab pos="1206104" algn="l"/>
                <a:tab pos="1283494" algn="l"/>
              </a:tabLst>
            </a:pPr>
            <a:r>
              <a:rPr lang="en-US" altLang="en-US" sz="600" dirty="0"/>
              <a:t> </a:t>
            </a:r>
          </a:p>
          <a:p>
            <a:pPr lvl="1">
              <a:spcBef>
                <a:spcPts val="0"/>
              </a:spcBef>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 </a:t>
            </a:r>
          </a:p>
          <a:p>
            <a:pPr lvl="1">
              <a:spcBef>
                <a:spcPts val="0"/>
              </a:spcBef>
              <a:buNone/>
              <a:tabLst>
                <a:tab pos="859631" algn="l"/>
                <a:tab pos="1206104" algn="l"/>
                <a:tab pos="1283494" algn="l"/>
              </a:tabLst>
            </a:pPr>
            <a:r>
              <a:rPr lang="en-US" altLang="en-US" b="1" dirty="0"/>
              <a:t>                as </a:t>
            </a:r>
            <a:r>
              <a:rPr lang="en-US" altLang="en-US" i="1" dirty="0" err="1"/>
              <a:t>dept_avg</a:t>
            </a:r>
            <a:r>
              <a:rPr lang="en-US" altLang="en-US" i="1" dirty="0"/>
              <a:t> </a:t>
            </a:r>
            <a:r>
              <a:rPr lang="en-US" altLang="en-US" dirty="0"/>
              <a:t>(</a:t>
            </a:r>
            <a:r>
              <a:rPr lang="en-US" altLang="en-US" i="1" dirty="0"/>
              <a:t>dept_name</a:t>
            </a:r>
            <a:r>
              <a:rPr lang="en-US" altLang="en-US" dirty="0"/>
              <a:t>, </a:t>
            </a:r>
            <a:r>
              <a:rPr lang="en-US" altLang="en-US" i="1" dirty="0" err="1"/>
              <a:t>avg_salary</a:t>
            </a:r>
            <a:r>
              <a:rPr lang="en-US" altLang="en-US" dirty="0"/>
              <a:t>)</a:t>
            </a:r>
          </a:p>
          <a:p>
            <a:pPr lvl="1">
              <a:spcBef>
                <a:spcPts val="0"/>
              </a:spcBef>
              <a:buNone/>
              <a:tabLst>
                <a:tab pos="859631" algn="l"/>
                <a:tab pos="1206104" algn="l"/>
                <a:tab pos="1283494" algn="l"/>
              </a:tabLst>
            </a:pPr>
            <a:r>
              <a:rPr lang="en-US" altLang="en-US" b="1" dirty="0"/>
              <a:t>    where </a:t>
            </a:r>
            <a:r>
              <a:rPr lang="en-US" altLang="en-US" i="1" dirty="0" err="1"/>
              <a:t>avg_salary</a:t>
            </a:r>
            <a:r>
              <a:rPr lang="en-US" altLang="en-US" i="1" dirty="0"/>
              <a:t> </a:t>
            </a:r>
            <a:r>
              <a:rPr lang="en-US" altLang="en-US" dirty="0"/>
              <a:t>&gt; 42000;</a:t>
            </a:r>
          </a:p>
          <a:p>
            <a:pPr>
              <a:tabLst>
                <a:tab pos="859631" algn="l"/>
                <a:tab pos="1206104" algn="l"/>
                <a:tab pos="1283494" algn="l"/>
              </a:tabLst>
            </a:pPr>
            <a:endParaRPr lang="en-US" altLang="en-US" dirty="0"/>
          </a:p>
          <a:p>
            <a:pPr>
              <a:buNone/>
              <a:tabLst>
                <a:tab pos="859631" algn="l"/>
                <a:tab pos="1206104" algn="l"/>
                <a:tab pos="1283494" algn="l"/>
              </a:tabLst>
            </a:pPr>
            <a:endParaRPr lang="en-US" altLang="en-US" dirty="0"/>
          </a:p>
        </p:txBody>
      </p:sp>
    </p:spTree>
    <p:extLst>
      <p:ext uri="{BB962C8B-B14F-4D97-AF65-F5344CB8AC3E}">
        <p14:creationId xmlns:p14="http://schemas.microsoft.com/office/powerpoint/2010/main" val="3422435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5.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57937</TotalTime>
  <Words>7533</Words>
  <Application>Microsoft Macintosh PowerPoint</Application>
  <PresentationFormat>On-screen Show (16:9)</PresentationFormat>
  <Paragraphs>818</Paragraphs>
  <Slides>102</Slides>
  <Notes>64</Notes>
  <HiddenSlides>0</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102</vt:i4>
      </vt:variant>
    </vt:vector>
  </HeadingPairs>
  <TitlesOfParts>
    <vt:vector size="121" baseType="lpstr">
      <vt:lpstr>Arial</vt:lpstr>
      <vt:lpstr>Calibri</vt:lpstr>
      <vt:lpstr>Calibri Light</vt:lpstr>
      <vt:lpstr>Helvetica</vt:lpstr>
      <vt:lpstr>Monotype Sorts</vt:lpstr>
      <vt:lpstr>Museo For Dell</vt:lpstr>
      <vt:lpstr>Museo Sans For Dell</vt:lpstr>
      <vt:lpstr>Tahoma</vt:lpstr>
      <vt:lpstr>Times New Roman</vt:lpstr>
      <vt:lpstr>Webdings</vt:lpstr>
      <vt:lpstr>Wingdings</vt:lpstr>
      <vt:lpstr>Office Theme</vt:lpstr>
      <vt:lpstr>2_db-5-grey</vt:lpstr>
      <vt:lpstr>3_db-5-grey</vt:lpstr>
      <vt:lpstr>1_db</vt:lpstr>
      <vt:lpstr>4_db-5-grey</vt:lpstr>
      <vt:lpstr>5_db-5-grey</vt:lpstr>
      <vt:lpstr>1_Office Theme</vt:lpstr>
      <vt:lpstr>6_db-5-grey</vt:lpstr>
      <vt:lpstr>PowerPoint Presentation</vt:lpstr>
      <vt:lpstr>PowerPoint Presentation</vt:lpstr>
      <vt:lpstr>PowerPoint Presentation</vt:lpstr>
      <vt:lpstr>Contents</vt:lpstr>
      <vt:lpstr>PowerPoint Presentation</vt:lpstr>
      <vt:lpstr>Integrity Constraints</vt:lpstr>
      <vt:lpstr> Constraints on a Single Relation </vt:lpstr>
      <vt:lpstr>Not Null Constraints </vt:lpstr>
      <vt:lpstr>Unique Constraints </vt:lpstr>
      <vt:lpstr>The check clause</vt:lpstr>
      <vt:lpstr>Check Constraint and other Things</vt:lpstr>
      <vt:lpstr>Referential Integrity</vt:lpstr>
      <vt:lpstr>Referential Integrity (Cont.)</vt:lpstr>
      <vt:lpstr>Cascading Actions in Referential Integrity</vt:lpstr>
      <vt:lpstr>Integrity Constraint Violation During Transactions</vt:lpstr>
      <vt:lpstr>Complex Check Conditions</vt:lpstr>
      <vt:lpstr>Assertions</vt:lpstr>
      <vt:lpstr>User-Defined Types</vt:lpstr>
      <vt:lpstr>Domains</vt:lpstr>
      <vt:lpstr>PowerPoint Presentation</vt:lpstr>
      <vt:lpstr>Index Creation</vt:lpstr>
      <vt:lpstr>Index Creation Example</vt:lpstr>
      <vt:lpstr>PowerPoint Presentation</vt:lpstr>
      <vt:lpstr>Columbia Courses</vt:lpstr>
      <vt:lpstr>Columbia Courses</vt:lpstr>
      <vt:lpstr>Course Number</vt:lpstr>
      <vt:lpstr>MySQL Indexes</vt:lpstr>
      <vt:lpstr>PowerPoint Presentation</vt:lpstr>
      <vt:lpstr>Metadata and Catalog</vt:lpstr>
      <vt:lpstr>MySQL Catalog (Information_Schema)</vt:lpstr>
      <vt:lpstr>Basic Steps in Query Processing</vt:lpstr>
      <vt:lpstr>DDL and DML (and HW2)</vt:lpstr>
      <vt:lpstr>DDL and DML (and HW2)</vt:lpstr>
      <vt:lpstr>PowerPoint Presentation</vt:lpstr>
      <vt:lpstr>PowerPoint Presentation</vt:lpstr>
      <vt:lpstr>Functions and Procedures</vt:lpstr>
      <vt:lpstr>Language Constructs for Procedures &amp; Functions</vt:lpstr>
      <vt:lpstr>(Core) Language Constructs (Cont.)</vt:lpstr>
      <vt:lpstr>(Core) Language Constructs – if-then-else</vt:lpstr>
      <vt:lpstr>PowerPoint Presentation</vt:lpstr>
      <vt:lpstr>Declaring SQL Functions</vt:lpstr>
      <vt:lpstr>Table Functions</vt:lpstr>
      <vt:lpstr>Switch to Notebook</vt:lpstr>
      <vt:lpstr>PowerPoint Presentation</vt:lpstr>
      <vt:lpstr>SQL Procedures</vt:lpstr>
      <vt:lpstr>SQL Procedures (Cont.)</vt:lpstr>
      <vt:lpstr>PowerPoint Presentation</vt:lpstr>
      <vt:lpstr>Triggers</vt:lpstr>
      <vt:lpstr>Triggering Events and Actions in SQL</vt:lpstr>
      <vt:lpstr>Trigger to Maintain credits_earned value</vt:lpstr>
      <vt:lpstr>Statement Level Triggers</vt:lpstr>
      <vt:lpstr>When Not To Use Triggers</vt:lpstr>
      <vt:lpstr>When Not To Use Triggers (Cont.)</vt:lpstr>
      <vt:lpstr>PowerPoint Presentation</vt:lpstr>
      <vt:lpstr>Comparison</vt:lpstr>
      <vt:lpstr>Comparison – Some Details</vt:lpstr>
      <vt:lpstr>PowerPoint Presentation</vt:lpstr>
      <vt:lpstr>PowerPoint Presentation</vt:lpstr>
      <vt:lpstr>Faculty and Students</vt:lpstr>
      <vt:lpstr>Specialization</vt:lpstr>
      <vt:lpstr>PowerPoint Presentation</vt:lpstr>
      <vt:lpstr>PowerPoint Presentation</vt:lpstr>
      <vt:lpstr>PowerPoint Presentation</vt:lpstr>
      <vt:lpstr>PowerPoint Presentation</vt:lpstr>
      <vt:lpstr>PowerPoint Presentation</vt:lpstr>
      <vt:lpstr>PowerPoint Presentation</vt:lpstr>
      <vt:lpstr>ER vs. UML Class Diagrams</vt:lpstr>
      <vt:lpstr>Specialization Example</vt:lpstr>
      <vt:lpstr>Generalization</vt:lpstr>
      <vt:lpstr>Completeness constraint</vt:lpstr>
      <vt:lpstr>Completeness constraint (Cont.)</vt:lpstr>
      <vt:lpstr>PowerPoint Presentation</vt:lpstr>
      <vt:lpstr>Person, Faculty, Student</vt:lpstr>
      <vt:lpstr>The UNI</vt:lpstr>
      <vt:lpstr>Table Definitions</vt:lpstr>
      <vt:lpstr>Function</vt:lpstr>
      <vt:lpstr>Design Pattern for Inheritance Integrity</vt:lpstr>
      <vt:lpstr>PowerPoint Presentation</vt:lpstr>
      <vt:lpstr>Security Concepts (Terms from Wikipedia)</vt:lpstr>
      <vt:lpstr>Authorization</vt:lpstr>
      <vt:lpstr>Authorization (Cont.)</vt:lpstr>
      <vt:lpstr>Authorization Specification in SQL</vt:lpstr>
      <vt:lpstr>Privileges in SQL</vt:lpstr>
      <vt:lpstr>Revoking Authorization in SQL</vt:lpstr>
      <vt:lpstr>Roles</vt:lpstr>
      <vt:lpstr>Roles Example</vt:lpstr>
      <vt:lpstr>Authorization on Views</vt:lpstr>
      <vt:lpstr>Other Authorization Features</vt:lpstr>
      <vt:lpstr>PowerPoint Presentation</vt:lpstr>
      <vt:lpstr>Set Comparison – “some” Clause</vt:lpstr>
      <vt:lpstr>Definition of  “some” Clause</vt:lpstr>
      <vt:lpstr>Set Comparison – “all” Clause</vt:lpstr>
      <vt:lpstr>Definition of “all” Clause</vt:lpstr>
      <vt:lpstr>Test for Empty Relations</vt:lpstr>
      <vt:lpstr>Use of “exists” Clause</vt:lpstr>
      <vt:lpstr>Use of “not exists” Clause</vt:lpstr>
      <vt:lpstr>Test for Absence of Duplicate Tuples</vt:lpstr>
      <vt:lpstr>PowerPoint Presentation</vt:lpstr>
      <vt:lpstr>Subqueries in the From Clause</vt:lpstr>
      <vt:lpstr>Scalar Subquery</vt:lpstr>
      <vt:lpstr>Switch to Notebook</vt:lpstr>
      <vt:lpstr>Backup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Ferguson, Donald (DMNA-NYG)</cp:lastModifiedBy>
  <cp:revision>680</cp:revision>
  <cp:lastPrinted>2018-11-15T21:01:50Z</cp:lastPrinted>
  <dcterms:created xsi:type="dcterms:W3CDTF">2010-04-12T23:12:02Z</dcterms:created>
  <dcterms:modified xsi:type="dcterms:W3CDTF">2021-02-12T19:45:41Z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